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54" r:id="rId2"/>
    <p:sldId id="363" r:id="rId3"/>
    <p:sldId id="449" r:id="rId4"/>
    <p:sldId id="364" r:id="rId5"/>
    <p:sldId id="441" r:id="rId6"/>
    <p:sldId id="365" r:id="rId7"/>
    <p:sldId id="440" r:id="rId8"/>
    <p:sldId id="402" r:id="rId9"/>
    <p:sldId id="403" r:id="rId10"/>
    <p:sldId id="369" r:id="rId11"/>
    <p:sldId id="370" r:id="rId12"/>
    <p:sldId id="368" r:id="rId13"/>
    <p:sldId id="442" r:id="rId14"/>
    <p:sldId id="372" r:id="rId15"/>
    <p:sldId id="371" r:id="rId16"/>
    <p:sldId id="373" r:id="rId17"/>
    <p:sldId id="374" r:id="rId18"/>
    <p:sldId id="375" r:id="rId19"/>
    <p:sldId id="376" r:id="rId20"/>
    <p:sldId id="404" r:id="rId21"/>
    <p:sldId id="377" r:id="rId22"/>
    <p:sldId id="443" r:id="rId23"/>
    <p:sldId id="435" r:id="rId24"/>
    <p:sldId id="436" r:id="rId25"/>
    <p:sldId id="379" r:id="rId26"/>
    <p:sldId id="422" r:id="rId27"/>
    <p:sldId id="420" r:id="rId28"/>
    <p:sldId id="411" r:id="rId29"/>
    <p:sldId id="406" r:id="rId30"/>
    <p:sldId id="380" r:id="rId31"/>
    <p:sldId id="407" r:id="rId32"/>
    <p:sldId id="381" r:id="rId33"/>
    <p:sldId id="408" r:id="rId34"/>
    <p:sldId id="382" r:id="rId35"/>
    <p:sldId id="383" r:id="rId36"/>
    <p:sldId id="415" r:id="rId37"/>
    <p:sldId id="412" r:id="rId38"/>
    <p:sldId id="413" r:id="rId39"/>
    <p:sldId id="414" r:id="rId40"/>
    <p:sldId id="410" r:id="rId41"/>
    <p:sldId id="444" r:id="rId42"/>
    <p:sldId id="437" r:id="rId43"/>
    <p:sldId id="418" r:id="rId44"/>
    <p:sldId id="445" r:id="rId45"/>
    <p:sldId id="387" r:id="rId46"/>
    <p:sldId id="392" r:id="rId47"/>
    <p:sldId id="421" r:id="rId48"/>
    <p:sldId id="391" r:id="rId49"/>
    <p:sldId id="446" r:id="rId50"/>
    <p:sldId id="393" r:id="rId51"/>
    <p:sldId id="438" r:id="rId52"/>
    <p:sldId id="439" r:id="rId53"/>
    <p:sldId id="447" r:id="rId54"/>
    <p:sldId id="395" r:id="rId55"/>
    <p:sldId id="396" r:id="rId56"/>
    <p:sldId id="448" r:id="rId57"/>
    <p:sldId id="405" r:id="rId58"/>
    <p:sldId id="398" r:id="rId59"/>
    <p:sldId id="399" r:id="rId60"/>
    <p:sldId id="400" r:id="rId61"/>
    <p:sldId id="401" r:id="rId62"/>
    <p:sldId id="397" r:id="rId63"/>
    <p:sldId id="450" r:id="rId64"/>
    <p:sldId id="433" r:id="rId65"/>
    <p:sldId id="360" r:id="rId66"/>
    <p:sldId id="451" r:id="rId67"/>
    <p:sldId id="452" r:id="rId6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initials="M" lastIdx="15" clrIdx="0"/>
  <p:cmAuthor id="1" name="Arturo Baldera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3" autoAdjust="0"/>
    <p:restoredTop sz="82953" autoAdjust="0"/>
  </p:normalViewPr>
  <p:slideViewPr>
    <p:cSldViewPr snapToGrid="0">
      <p:cViewPr varScale="1">
        <p:scale>
          <a:sx n="76" d="100"/>
          <a:sy n="76" d="100"/>
        </p:scale>
        <p:origin x="-102" y="-210"/>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251C1CC8-7F96-4AEA-9429-A49BFC4A8376}" type="datetimeFigureOut">
              <a:rPr lang="nl-NL"/>
              <a:pPr>
                <a:defRPr/>
              </a:pPr>
              <a:t>26-4-2017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91122D10-80ED-4BFA-83D9-54C75FACAEF3}" type="slidenum">
              <a:rPr lang="nl-NL"/>
              <a:pPr>
                <a:defRPr/>
              </a:pPr>
              <a:t>‹#›</a:t>
            </a:fld>
            <a:endParaRPr lang="nl-NL"/>
          </a:p>
        </p:txBody>
      </p:sp>
    </p:spTree>
    <p:extLst>
      <p:ext uri="{BB962C8B-B14F-4D97-AF65-F5344CB8AC3E}">
        <p14:creationId xmlns:p14="http://schemas.microsoft.com/office/powerpoint/2010/main" val="22241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7E2A2328-1010-4928-A042-87DE583B6069}" type="datetimeFigureOut">
              <a:rPr lang="en-GB"/>
              <a:pPr>
                <a:defRPr/>
              </a:pPr>
              <a:t>26/04/2017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3AD1B70A-2F73-4DCA-98AF-AF2211D3B145}" type="slidenum">
              <a:rPr lang="en-GB"/>
              <a:pPr>
                <a:defRPr/>
              </a:pPr>
              <a:t>‹#›</a:t>
            </a:fld>
            <a:endParaRPr lang="en-GB" dirty="0"/>
          </a:p>
        </p:txBody>
      </p:sp>
    </p:spTree>
    <p:extLst>
      <p:ext uri="{BB962C8B-B14F-4D97-AF65-F5344CB8AC3E}">
        <p14:creationId xmlns:p14="http://schemas.microsoft.com/office/powerpoint/2010/main" val="35270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n-GB" altLang="en-US" dirty="0" smtClean="0">
                <a:ea typeface="ＭＳ Ｐゴシック" pitchFamily="34" charset="-128"/>
              </a:rPr>
              <a:t>The objective of this module is to present to the participants a general review of the options for integrating CBM into national monitoring systems for REDD+.</a:t>
            </a:r>
          </a:p>
          <a:p>
            <a:pPr marL="171450" indent="-171450">
              <a:buFont typeface="Calibri" panose="020F0502020204030204" pitchFamily="34" charset="0"/>
              <a:buChar char="−"/>
            </a:pPr>
            <a:endParaRPr lang="en-GB" altLang="en-US" dirty="0" smtClean="0">
              <a:ea typeface="ＭＳ Ｐゴシック" pitchFamily="34" charset="-128"/>
            </a:endParaRPr>
          </a:p>
          <a:p>
            <a:pPr marL="171450" indent="-171450">
              <a:buFont typeface="Calibri" panose="020F0502020204030204" pitchFamily="34" charset="0"/>
              <a:buChar char="−"/>
            </a:pPr>
            <a:r>
              <a:rPr lang="en-GB" altLang="en-US" dirty="0" smtClean="0">
                <a:ea typeface="ＭＳ Ｐゴシック" pitchFamily="34" charset="-128"/>
              </a:rPr>
              <a:t>The information presented includes reference to texts adopted under the UNFCCC and a general description of methods available for CBM.</a:t>
            </a:r>
          </a:p>
          <a:p>
            <a:pPr marL="171450" indent="-171450">
              <a:buFont typeface="Calibri" panose="020F0502020204030204" pitchFamily="34" charset="0"/>
              <a:buChar char="−"/>
            </a:pPr>
            <a:endParaRPr lang="en-GB" altLang="en-US" dirty="0" smtClean="0">
              <a:ea typeface="ＭＳ Ｐゴシック" pitchFamily="34" charset="-128"/>
            </a:endParaRPr>
          </a:p>
          <a:p>
            <a:pPr marL="171450" indent="-171450">
              <a:buFont typeface="Calibri" panose="020F0502020204030204" pitchFamily="34" charset="0"/>
              <a:buChar char="−"/>
            </a:pPr>
            <a:r>
              <a:rPr lang="en-GB" altLang="en-US" dirty="0" smtClean="0">
                <a:ea typeface="ＭＳ Ｐゴシック" pitchFamily="34" charset="-128"/>
              </a:rPr>
              <a:t>At the end of the course it is expected that the participants will be able to present arguments for the benefits of the inclusion of CBM  as an element within national REDD+ monitoring.</a:t>
            </a:r>
          </a:p>
          <a:p>
            <a:pPr marL="171450" indent="-171450">
              <a:buFont typeface="Calibri" panose="020F0502020204030204" pitchFamily="34" charset="0"/>
              <a:buChar char="−"/>
            </a:pPr>
            <a:endParaRPr lang="en-GB" altLang="en-US" dirty="0" smtClean="0">
              <a:ea typeface="ＭＳ Ｐゴシック" pitchFamily="34" charset="-128"/>
            </a:endParaRPr>
          </a:p>
          <a:p>
            <a:pPr marL="171450" indent="-171450">
              <a:buFont typeface="Calibri" panose="020F0502020204030204" pitchFamily="34" charset="0"/>
              <a:buChar char="−"/>
            </a:pPr>
            <a:r>
              <a:rPr lang="en-GB" altLang="en-US" dirty="0" smtClean="0">
                <a:ea typeface="ＭＳ Ｐゴシック" pitchFamily="34" charset="-128"/>
              </a:rPr>
              <a:t>Participants should be able to explain the general steps needed to set up CBM in their countries as an element within national REDD+ monitoring systems.</a:t>
            </a:r>
          </a:p>
          <a:p>
            <a:pPr marL="171450" indent="-171450">
              <a:buFont typeface="Calibri" panose="020F0502020204030204" pitchFamily="34" charset="0"/>
              <a:buChar char="−"/>
            </a:pPr>
            <a:endParaRPr lang="en-GB" altLang="en-US" dirty="0" smtClean="0">
              <a:ea typeface="ＭＳ Ｐゴシック" pitchFamily="34" charset="-128"/>
            </a:endParaRPr>
          </a:p>
          <a:p>
            <a:pPr marL="171450" indent="-171450">
              <a:buFont typeface="Calibri" panose="020F0502020204030204" pitchFamily="34" charset="0"/>
              <a:buChar char="−"/>
            </a:pPr>
            <a:r>
              <a:rPr lang="en-GB" altLang="en-US" dirty="0" smtClean="0">
                <a:ea typeface="ＭＳ Ｐゴシック" pitchFamily="34" charset="-128"/>
              </a:rPr>
              <a:t>While most of the discussion presented in this module is focused on national monitoring systems and national measuring, reporting, and verification (MRV) for REDD+, the implications can be extended to subnational or jurisdictional REDD+ projects and their corresponding monitoring systems.</a:t>
            </a:r>
          </a:p>
          <a:p>
            <a:pPr marL="171450" indent="-171450">
              <a:buFont typeface="Calibri" panose="020F0502020204030204" pitchFamily="34" charset="0"/>
              <a:buChar char="−"/>
            </a:pPr>
            <a:endParaRPr lang="en-GB" altLang="en-US" dirty="0" smtClean="0">
              <a:ea typeface="ＭＳ Ｐゴシック" pitchFamily="34" charset="-128"/>
            </a:endParaRPr>
          </a:p>
          <a:p>
            <a:pPr marL="0" indent="0">
              <a:buFont typeface="Calibri" panose="020F0502020204030204" pitchFamily="34" charset="0"/>
              <a:buNone/>
            </a:pPr>
            <a:r>
              <a:rPr lang="en-GB" altLang="en-US" dirty="0" smtClean="0">
                <a:ea typeface="ＭＳ Ｐゴシック" pitchFamily="34" charset="-128"/>
              </a:rPr>
              <a:t>Photo credit for this slide:  Jeroen Verplanke, Kyoto Think Global Act Local project.</a:t>
            </a: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0E04C0D-C9F3-4E71-AFF0-7AD0152C3F81}" type="slidenum">
              <a:rPr lang="en-GB" altLang="en-US" smtClean="0"/>
              <a:pPr/>
              <a:t>1</a:t>
            </a:fld>
            <a:endParaRPr lang="en-GB" altLang="en-US" dirty="0" smtClean="0"/>
          </a:p>
        </p:txBody>
      </p:sp>
    </p:spTree>
    <p:extLst>
      <p:ext uri="{BB962C8B-B14F-4D97-AF65-F5344CB8AC3E}">
        <p14:creationId xmlns:p14="http://schemas.microsoft.com/office/powerpoint/2010/main" val="200480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latin typeface="Verdana" pitchFamily="34" charset="0"/>
                <a:ea typeface="ＭＳ Ｐゴシック" pitchFamily="34" charset="-128"/>
              </a:rPr>
              <a:t>These are some of the advantages of CBM in the monitoring of natural resources and forests:</a:t>
            </a: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Accurate measurements. It has been shown that CBM can be as reliable as professional measurements.</a:t>
            </a:r>
            <a:endParaRPr lang="es-ES_tradnl"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CBM has the potential to produce frequent update of data (e.g., annual surveys of forest stock and areas of forest and to report changes).</a:t>
            </a:r>
            <a:endParaRPr lang="es-ES_tradnl"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Low cost-data gathering: however, it is important to mention that initial training and equipment are required.</a:t>
            </a:r>
            <a:endParaRPr lang="es-ES_tradnl"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CBM can provide access to remote areas, as long as communities are actively engaged in forest management in these areas. Among other things, this can reduce the cost of transport of external professional brigades for monitoring.</a:t>
            </a:r>
            <a:endParaRPr lang="es-ES_tradnl"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CBM can be multifunctional since it can be combined with monitoring of other environmental services/forest products that are locally relevant.</a:t>
            </a:r>
            <a:endParaRPr lang="es-ES_tradnl" altLang="en-US"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Information produced through CBM can give transparency to benefit sharing mechanisms.</a:t>
            </a:r>
          </a:p>
          <a:p>
            <a:pPr marL="171450" indent="-171450" eaLnBrk="1" hangingPunct="1">
              <a:buFont typeface="Calibri" panose="020F0502020204030204" pitchFamily="34" charset="0"/>
              <a:buChar char="‒"/>
            </a:pPr>
            <a:r>
              <a:rPr lang="es-ES_tradnl" altLang="en-US" dirty="0" smtClean="0">
                <a:latin typeface="Verdana" pitchFamily="34" charset="0"/>
                <a:ea typeface="ＭＳ Ｐゴシック" pitchFamily="34" charset="-128"/>
              </a:rPr>
              <a:t>Finally, data produced through CBM can help local decision</a:t>
            </a:r>
            <a:r>
              <a:rPr lang="es-ES_tradnl" altLang="en-US" baseline="0" dirty="0" smtClean="0">
                <a:latin typeface="Verdana" pitchFamily="34" charset="0"/>
                <a:ea typeface="ＭＳ Ｐゴシック" pitchFamily="34" charset="-128"/>
              </a:rPr>
              <a:t> </a:t>
            </a:r>
            <a:r>
              <a:rPr lang="es-ES_tradnl" altLang="en-US" dirty="0" smtClean="0">
                <a:latin typeface="Verdana" pitchFamily="34" charset="0"/>
                <a:ea typeface="ＭＳ Ｐゴシック" pitchFamily="34" charset="-128"/>
              </a:rPr>
              <a:t>making since communities that monitor tend also to manage their forests better.</a:t>
            </a:r>
          </a:p>
          <a:p>
            <a:endParaRPr lang="en-GB" altLang="en-US" dirty="0" smtClean="0">
              <a:ea typeface="ＭＳ Ｐゴシック" pitchFamily="34" charset="-128"/>
            </a:endParaRPr>
          </a:p>
        </p:txBody>
      </p:sp>
      <p:sp>
        <p:nvSpPr>
          <p:cNvPr id="409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55FAA0D-EDAF-47B5-B56D-D231EED2E68B}" type="slidenum">
              <a:rPr lang="en-GB" altLang="en-US" smtClean="0"/>
              <a:pPr/>
              <a:t>11</a:t>
            </a:fld>
            <a:endParaRPr lang="en-GB" altLang="en-US" dirty="0" smtClean="0"/>
          </a:p>
        </p:txBody>
      </p:sp>
    </p:spTree>
    <p:extLst>
      <p:ext uri="{BB962C8B-B14F-4D97-AF65-F5344CB8AC3E}">
        <p14:creationId xmlns:p14="http://schemas.microsoft.com/office/powerpoint/2010/main" val="80711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sz="800" dirty="0" smtClean="0">
                <a:ea typeface="ＭＳ Ｐゴシック" pitchFamily="34" charset="-128"/>
              </a:rPr>
              <a:t>However, there are some challenges that need to be addressed if CBM is to be used as part of national forest carbon monitoring for REDD+:</a:t>
            </a:r>
          </a:p>
          <a:p>
            <a:endParaRPr lang="en-GB" altLang="en-US" dirty="0" smtClean="0">
              <a:latin typeface="Verdana" pitchFamily="34" charset="0"/>
              <a:ea typeface="ＭＳ Ｐゴシック" pitchFamily="34" charset="-128"/>
            </a:endParaRPr>
          </a:p>
          <a:p>
            <a:pPr marL="171450" indent="-171450">
              <a:buFont typeface="Calibri" panose="020F0502020204030204" pitchFamily="34" charset="0"/>
              <a:buChar char="‒"/>
            </a:pPr>
            <a:r>
              <a:rPr lang="en-GB" altLang="en-US" dirty="0" smtClean="0">
                <a:latin typeface="Verdana" pitchFamily="34" charset="0"/>
                <a:ea typeface="ＭＳ Ｐゴシック" pitchFamily="34" charset="-128"/>
              </a:rPr>
              <a:t>It would have to provide data that is in a form consistent with IPCC guidelines and with the National Greenhouse Gas Inventory (NGHGI), as well as with the baselines that the country submits to UNFCCC for REDD+.</a:t>
            </a: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It would have to use definitions of forest consistent with these systems.</a:t>
            </a: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It would have to use methodologies acceptable to and recommended by IPCC.</a:t>
            </a: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For consistency of CBM data and use in the NFMS, all communities would have to present the same kinds of data in the same formats.</a:t>
            </a:r>
          </a:p>
          <a:p>
            <a:pPr marL="171450" indent="-171450" eaLnBrk="1" hangingPunct="1">
              <a:buFont typeface="Calibri" panose="020F0502020204030204" pitchFamily="34" charset="0"/>
              <a:buChar char="‒"/>
            </a:pPr>
            <a:r>
              <a:rPr lang="en-GB" altLang="en-US" dirty="0" smtClean="0">
                <a:latin typeface="Verdana" pitchFamily="34" charset="0"/>
                <a:ea typeface="ＭＳ Ｐゴシック" pitchFamily="34" charset="-128"/>
              </a:rPr>
              <a:t>All these implies that standard protocols would have to be used</a:t>
            </a:r>
            <a:r>
              <a:rPr lang="en-GB" altLang="en-US" dirty="0" smtClean="0">
                <a:ea typeface="ＭＳ Ｐゴシック" pitchFamily="34" charset="-128"/>
              </a:rPr>
              <a:t>.</a:t>
            </a:r>
            <a:endParaRPr lang="en-GB" altLang="en-US" dirty="0" smtClean="0">
              <a:latin typeface="Verdana" pitchFamily="34" charset="0"/>
              <a:ea typeface="ＭＳ Ｐゴシック" pitchFamily="34" charset="-128"/>
            </a:endParaRPr>
          </a:p>
        </p:txBody>
      </p:sp>
      <p:sp>
        <p:nvSpPr>
          <p:cNvPr id="4301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3F08B4C4-0367-4B6A-B8AB-A743C145C204}" type="slidenum">
              <a:rPr lang="en-GB" altLang="en-US" smtClean="0"/>
              <a:pPr/>
              <a:t>12</a:t>
            </a:fld>
            <a:endParaRPr lang="en-GB" altLang="en-US" dirty="0" smtClean="0"/>
          </a:p>
        </p:txBody>
      </p:sp>
    </p:spTree>
    <p:extLst>
      <p:ext uri="{BB962C8B-B14F-4D97-AF65-F5344CB8AC3E}">
        <p14:creationId xmlns:p14="http://schemas.microsoft.com/office/powerpoint/2010/main" val="297142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13</a:t>
            </a:fld>
            <a:endParaRPr lang="en-GB" altLang="en-US" dirty="0" smtClean="0"/>
          </a:p>
        </p:txBody>
      </p:sp>
    </p:spTree>
    <p:extLst>
      <p:ext uri="{BB962C8B-B14F-4D97-AF65-F5344CB8AC3E}">
        <p14:creationId xmlns:p14="http://schemas.microsoft.com/office/powerpoint/2010/main" val="30623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ea typeface="ＭＳ Ｐゴシック" pitchFamily="34" charset="-128"/>
              </a:rPr>
              <a:t>Photo credit: Bhaskar Karky, Kyoto Think Global Act Local Project.</a:t>
            </a:r>
          </a:p>
        </p:txBody>
      </p:sp>
      <p:sp>
        <p:nvSpPr>
          <p:cNvPr id="4505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9B55F43-37E6-4BD7-8846-25E227264C8B}" type="slidenum">
              <a:rPr lang="en-GB" altLang="en-US" smtClean="0"/>
              <a:pPr/>
              <a:t>14</a:t>
            </a:fld>
            <a:endParaRPr lang="en-GB" altLang="en-US" dirty="0" smtClean="0"/>
          </a:p>
        </p:txBody>
      </p:sp>
    </p:spTree>
    <p:extLst>
      <p:ext uri="{BB962C8B-B14F-4D97-AF65-F5344CB8AC3E}">
        <p14:creationId xmlns:p14="http://schemas.microsoft.com/office/powerpoint/2010/main" val="31402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Based on the decisions adopted at the COP, the diagram shows the different elements expected in REDD+. Initial estimates of carbon emissions and removals are to be prepared.</a:t>
            </a:r>
            <a:r>
              <a:rPr lang="en-GB" altLang="en-US" baseline="0" dirty="0" smtClean="0">
                <a:ea typeface="ＭＳ Ｐゴシック" pitchFamily="34" charset="-128"/>
              </a:rPr>
              <a:t> T</a:t>
            </a:r>
            <a:r>
              <a:rPr lang="en-GB" altLang="en-US" dirty="0" smtClean="0">
                <a:ea typeface="ＭＳ Ｐゴシック" pitchFamily="34" charset="-128"/>
              </a:rPr>
              <a:t>hese should be consistent with the national inventories on GHG emissions and removals and the guidelines published by IPCC (step 1). This historical information along with the consideration of national circumstances will be used to set the baselines for REDD+, which will be used to evaluate performance on a carbon basis (step 2). Steps 3 to 5 show the phased implementation of REDD+ starting in the preparation stage, the implementation of initial activities, and then the full implementation of REDD+, where activities will be fully monitored, reported, and verified. Performance will be assessed against the baseline using the information that will be integrated periodically into the national monitoring systems. New baselines will be established for subsequent periods and implementation will continue. Depending on the results of implementation against the baselines it may be possible to access to performance-based finance, in which case the country should have in place a system for benefit sharing (step 6). In all the stages of implementation the countries should implement the social and environmental safeguards of REDD+ (step 0).</a:t>
            </a:r>
            <a:br>
              <a:rPr lang="en-GB" altLang="en-US" dirty="0" smtClean="0">
                <a:ea typeface="ＭＳ Ｐゴシック" pitchFamily="34" charset="-128"/>
              </a:rPr>
            </a:br>
            <a:endParaRPr lang="en-GB" altLang="en-US" dirty="0" smtClean="0">
              <a:ea typeface="ＭＳ Ｐゴシック" pitchFamily="34" charset="-128"/>
            </a:endParaRPr>
          </a:p>
          <a:p>
            <a:r>
              <a:rPr lang="en-GB" altLang="en-US" dirty="0" smtClean="0">
                <a:ea typeface="ＭＳ Ｐゴシック" pitchFamily="34" charset="-128"/>
              </a:rPr>
              <a:t>In this context is possible to identify four general and different types of monitoring activities were CBM could be included. The first is related to the addition of data to the national systems (CBM 1).</a:t>
            </a:r>
            <a:r>
              <a:rPr lang="en-GB" altLang="en-US" baseline="0" dirty="0" smtClean="0">
                <a:ea typeface="ＭＳ Ｐゴシック" pitchFamily="34" charset="-128"/>
              </a:rPr>
              <a:t> Th</a:t>
            </a:r>
            <a:r>
              <a:rPr lang="en-GB" altLang="en-US" dirty="0" smtClean="0">
                <a:ea typeface="ＭＳ Ｐゴシック" pitchFamily="34" charset="-128"/>
              </a:rPr>
              <a:t>e second would be information already produced by communities as part of regular forest management (CBM 2). The third is the information produced as part of the participation in carbon markets and other certification schemes (CBM 3). The fourth would be the information related to the implementation of safeguards (CBM 4). For more details on CBM 1, CBM 2, CBM 3, and CBM 4, see next slides.</a:t>
            </a:r>
          </a:p>
        </p:txBody>
      </p:sp>
      <p:sp>
        <p:nvSpPr>
          <p:cNvPr id="4710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1EAD9A9-6AE7-4E8C-9126-5CA6F101C030}" type="slidenum">
              <a:rPr lang="en-GB" altLang="en-US" smtClean="0"/>
              <a:pPr/>
              <a:t>15</a:t>
            </a:fld>
            <a:endParaRPr lang="en-GB" altLang="en-US" dirty="0" smtClean="0"/>
          </a:p>
        </p:txBody>
      </p:sp>
    </p:spTree>
    <p:extLst>
      <p:ext uri="{BB962C8B-B14F-4D97-AF65-F5344CB8AC3E}">
        <p14:creationId xmlns:p14="http://schemas.microsoft.com/office/powerpoint/2010/main" val="163184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ea typeface="ＭＳ Ｐゴシック" pitchFamily="34" charset="-128"/>
              </a:rPr>
              <a:t>PES = </a:t>
            </a:r>
            <a:r>
              <a:rPr lang="es-MX" altLang="en-US" dirty="0" err="1" smtClean="0">
                <a:ea typeface="ＭＳ Ｐゴシック" pitchFamily="34" charset="-128"/>
              </a:rPr>
              <a:t>payment</a:t>
            </a:r>
            <a:r>
              <a:rPr lang="es-MX" altLang="en-US" baseline="0" dirty="0" smtClean="0">
                <a:ea typeface="ＭＳ Ｐゴシック" pitchFamily="34" charset="-128"/>
              </a:rPr>
              <a:t> </a:t>
            </a:r>
            <a:r>
              <a:rPr lang="es-MX" altLang="en-US" baseline="0" dirty="0" err="1" smtClean="0">
                <a:ea typeface="ＭＳ Ｐゴシック" pitchFamily="34" charset="-128"/>
              </a:rPr>
              <a:t>for</a:t>
            </a:r>
            <a:r>
              <a:rPr lang="es-MX" altLang="en-US" baseline="0" dirty="0" smtClean="0">
                <a:ea typeface="ＭＳ Ｐゴシック" pitchFamily="34" charset="-128"/>
              </a:rPr>
              <a:t> </a:t>
            </a:r>
            <a:r>
              <a:rPr lang="es-MX" altLang="en-US" baseline="0" dirty="0" err="1" smtClean="0">
                <a:ea typeface="ＭＳ Ｐゴシック" pitchFamily="34" charset="-128"/>
              </a:rPr>
              <a:t>environmental</a:t>
            </a:r>
            <a:r>
              <a:rPr lang="es-MX" altLang="en-US" baseline="0" dirty="0" smtClean="0">
                <a:ea typeface="ＭＳ Ｐゴシック" pitchFamily="34" charset="-128"/>
              </a:rPr>
              <a:t> </a:t>
            </a:r>
            <a:r>
              <a:rPr lang="es-MX" altLang="en-US" baseline="0" dirty="0" err="1" smtClean="0">
                <a:ea typeface="ＭＳ Ｐゴシック" pitchFamily="34" charset="-128"/>
              </a:rPr>
              <a:t>services</a:t>
            </a:r>
            <a:endParaRPr lang="es-MX" altLang="en-US" baseline="0" dirty="0" smtClean="0">
              <a:ea typeface="ＭＳ Ｐゴシック" pitchFamily="34" charset="-128"/>
            </a:endParaRPr>
          </a:p>
          <a:p>
            <a:r>
              <a:rPr lang="es-MX" altLang="en-US" baseline="0" dirty="0" smtClean="0">
                <a:ea typeface="ＭＳ Ｐゴシック" pitchFamily="34" charset="-128"/>
              </a:rPr>
              <a:t>CFM = </a:t>
            </a:r>
            <a:r>
              <a:rPr lang="es-MX" altLang="en-US" baseline="0" dirty="0" err="1" smtClean="0">
                <a:ea typeface="ＭＳ Ｐゴシック" pitchFamily="34" charset="-128"/>
              </a:rPr>
              <a:t>community</a:t>
            </a:r>
            <a:r>
              <a:rPr lang="es-MX" altLang="en-US" baseline="0" dirty="0" smtClean="0">
                <a:ea typeface="ＭＳ Ｐゴシック" pitchFamily="34" charset="-128"/>
              </a:rPr>
              <a:t> </a:t>
            </a:r>
            <a:r>
              <a:rPr lang="es-MX" altLang="en-US" baseline="0" dirty="0" err="1" smtClean="0">
                <a:ea typeface="ＭＳ Ｐゴシック" pitchFamily="34" charset="-128"/>
              </a:rPr>
              <a:t>forest</a:t>
            </a:r>
            <a:r>
              <a:rPr lang="es-MX" altLang="en-US" baseline="0" dirty="0" smtClean="0">
                <a:ea typeface="ＭＳ Ｐゴシック" pitchFamily="34" charset="-128"/>
              </a:rPr>
              <a:t> </a:t>
            </a:r>
            <a:r>
              <a:rPr lang="es-MX" altLang="en-US" baseline="0" dirty="0" err="1" smtClean="0">
                <a:ea typeface="ＭＳ Ｐゴシック" pitchFamily="34" charset="-128"/>
              </a:rPr>
              <a:t>management</a:t>
            </a:r>
            <a:endParaRPr lang="es-MX" altLang="en-US" dirty="0" smtClean="0">
              <a:ea typeface="ＭＳ Ｐゴシック" pitchFamily="34" charset="-128"/>
            </a:endParaRPr>
          </a:p>
          <a:p>
            <a:endParaRPr lang="es-MX" altLang="en-US" dirty="0" smtClean="0">
              <a:ea typeface="ＭＳ Ｐゴシック" pitchFamily="34" charset="-128"/>
            </a:endParaRPr>
          </a:p>
          <a:p>
            <a:r>
              <a:rPr lang="es-MX" altLang="en-US" dirty="0" err="1" smtClean="0">
                <a:ea typeface="ＭＳ Ｐゴシック" pitchFamily="34" charset="-128"/>
              </a:rPr>
              <a:t>Photo</a:t>
            </a:r>
            <a:r>
              <a:rPr lang="es-MX" altLang="en-US" dirty="0" smtClean="0">
                <a:ea typeface="ＭＳ Ｐゴシック" pitchFamily="34" charset="-128"/>
              </a:rPr>
              <a:t> credit:  Libasse Ba, Kyoto Think Global Act Local Project.</a:t>
            </a:r>
          </a:p>
        </p:txBody>
      </p:sp>
      <p:sp>
        <p:nvSpPr>
          <p:cNvPr id="4915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D2361286-A003-4286-A466-61BCE1C6194A}" type="slidenum">
              <a:rPr lang="en-GB" altLang="en-US" smtClean="0"/>
              <a:pPr/>
              <a:t>16</a:t>
            </a:fld>
            <a:endParaRPr lang="en-GB" altLang="en-US" dirty="0" smtClean="0"/>
          </a:p>
        </p:txBody>
      </p:sp>
    </p:spTree>
    <p:extLst>
      <p:ext uri="{BB962C8B-B14F-4D97-AF65-F5344CB8AC3E}">
        <p14:creationId xmlns:p14="http://schemas.microsoft.com/office/powerpoint/2010/main" val="8761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ea typeface="ＭＳ Ｐゴシック" pitchFamily="34" charset="-128"/>
              </a:rPr>
              <a:t>Photo credit:  Pushkin Phartiyal, Kyoto Think Global Act Local Project.</a:t>
            </a:r>
          </a:p>
        </p:txBody>
      </p:sp>
      <p:sp>
        <p:nvSpPr>
          <p:cNvPr id="522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274B398-0BC5-44CC-8A0F-E8D849310AA2}" type="slidenum">
              <a:rPr lang="en-GB" altLang="en-US" smtClean="0"/>
              <a:pPr/>
              <a:t>18</a:t>
            </a:fld>
            <a:endParaRPr lang="en-GB" altLang="en-US" dirty="0" smtClean="0"/>
          </a:p>
        </p:txBody>
      </p:sp>
    </p:spTree>
    <p:extLst>
      <p:ext uri="{BB962C8B-B14F-4D97-AF65-F5344CB8AC3E}">
        <p14:creationId xmlns:p14="http://schemas.microsoft.com/office/powerpoint/2010/main" val="116686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ea typeface="ＭＳ Ｐゴシック" pitchFamily="34" charset="-128"/>
              </a:rPr>
              <a:t>Photo credit: Pushkin Phartiyal, Kyoto Think Global Act Local Project.</a:t>
            </a:r>
          </a:p>
        </p:txBody>
      </p:sp>
      <p:sp>
        <p:nvSpPr>
          <p:cNvPr id="5427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8155FE0-7B07-41F2-8786-69DDAAD10627}" type="slidenum">
              <a:rPr lang="en-GB" altLang="en-US" smtClean="0"/>
              <a:pPr/>
              <a:t>19</a:t>
            </a:fld>
            <a:endParaRPr lang="en-GB" altLang="en-US" dirty="0" smtClean="0"/>
          </a:p>
        </p:txBody>
      </p:sp>
    </p:spTree>
    <p:extLst>
      <p:ext uri="{BB962C8B-B14F-4D97-AF65-F5344CB8AC3E}">
        <p14:creationId xmlns:p14="http://schemas.microsoft.com/office/powerpoint/2010/main" val="253658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and the next slide introduce points</a:t>
            </a:r>
            <a:r>
              <a:rPr lang="en-GB" baseline="0" dirty="0" smtClean="0"/>
              <a:t> that can be discussed with the course participants.</a:t>
            </a:r>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20</a:t>
            </a:fld>
            <a:endParaRPr lang="en-GB" dirty="0"/>
          </a:p>
        </p:txBody>
      </p:sp>
    </p:spTree>
    <p:extLst>
      <p:ext uri="{BB962C8B-B14F-4D97-AF65-F5344CB8AC3E}">
        <p14:creationId xmlns:p14="http://schemas.microsoft.com/office/powerpoint/2010/main" val="422233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22</a:t>
            </a:fld>
            <a:endParaRPr lang="en-GB" altLang="en-US" dirty="0" smtClean="0"/>
          </a:p>
        </p:txBody>
      </p:sp>
    </p:spTree>
    <p:extLst>
      <p:ext uri="{BB962C8B-B14F-4D97-AF65-F5344CB8AC3E}">
        <p14:creationId xmlns:p14="http://schemas.microsoft.com/office/powerpoint/2010/main" val="339133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n-GB" altLang="en-US" dirty="0" smtClean="0">
                <a:ea typeface="ＭＳ Ｐゴシック" pitchFamily="34" charset="-128"/>
              </a:rPr>
              <a:t>This list provides examples of relevant information that can be reviewed to get a general context of CBM and its role within REDD+.</a:t>
            </a:r>
          </a:p>
        </p:txBody>
      </p:sp>
      <p:sp>
        <p:nvSpPr>
          <p:cNvPr id="2867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E8D6292-E527-47D7-B0F3-D997F999930C}" type="slidenum">
              <a:rPr lang="en-GB" altLang="en-US" smtClean="0"/>
              <a:pPr/>
              <a:t>2</a:t>
            </a:fld>
            <a:endParaRPr lang="en-GB" altLang="en-US" dirty="0" smtClean="0"/>
          </a:p>
        </p:txBody>
      </p:sp>
    </p:spTree>
    <p:extLst>
      <p:ext uri="{BB962C8B-B14F-4D97-AF65-F5344CB8AC3E}">
        <p14:creationId xmlns:p14="http://schemas.microsoft.com/office/powerpoint/2010/main" val="310830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eaLnBrk="1" hangingPunct="1">
              <a:lnSpc>
                <a:spcPct val="100000"/>
              </a:lnSpc>
              <a:buFont typeface="Calibri" panose="020F0502020204030204" pitchFamily="34" charset="0"/>
              <a:buChar char="‒"/>
            </a:pPr>
            <a:r>
              <a:rPr lang="en-US" sz="1200" dirty="0" smtClean="0">
                <a:latin typeface="Verdana" charset="0"/>
              </a:rPr>
              <a:t>In order to achieve data compatible with NFMS and to be able to make comparisons easier between different REDD+ interventions, you need to</a:t>
            </a:r>
            <a:r>
              <a:rPr lang="en-US" sz="1200" baseline="0" dirty="0" smtClean="0">
                <a:latin typeface="Verdana" charset="0"/>
              </a:rPr>
              <a:t> define and prepare</a:t>
            </a:r>
            <a:r>
              <a:rPr lang="en-US" sz="1200" dirty="0" smtClean="0">
                <a:latin typeface="Verdana" charset="0"/>
              </a:rPr>
              <a:t> protocols (variables and methods). Choices may be different between different countries and need to be made carefully, on the basis of need and opportunities available.</a:t>
            </a:r>
            <a:endParaRPr lang="es-ES_tradnl" sz="1200" dirty="0" smtClean="0">
              <a:latin typeface="Verdana" charset="0"/>
            </a:endParaRPr>
          </a:p>
          <a:p>
            <a:pPr marL="171450" indent="-171450" eaLnBrk="1" hangingPunct="1">
              <a:lnSpc>
                <a:spcPct val="100000"/>
              </a:lnSpc>
              <a:buFont typeface="Calibri" panose="020F0502020204030204" pitchFamily="34" charset="0"/>
              <a:buChar char="‒"/>
            </a:pPr>
            <a:endParaRPr lang="en-US" sz="1200" dirty="0" smtClean="0">
              <a:latin typeface="Verdana" charset="0"/>
            </a:endParaRPr>
          </a:p>
          <a:p>
            <a:pPr marL="171450" indent="-171450" eaLnBrk="1" hangingPunct="1">
              <a:lnSpc>
                <a:spcPct val="100000"/>
              </a:lnSpc>
              <a:buFont typeface="Calibri" panose="020F0502020204030204" pitchFamily="34" charset="0"/>
              <a:buChar char="‒"/>
            </a:pPr>
            <a:r>
              <a:rPr lang="en-US" sz="1200" dirty="0" smtClean="0">
                <a:latin typeface="Verdana" charset="0"/>
              </a:rPr>
              <a:t>Protocols enable communities to measure the stock and stock changes and by taking sample measurements at fixed and predetermined places in the forest at a given point in time.</a:t>
            </a:r>
          </a:p>
          <a:p>
            <a:pPr marL="171450" indent="-171450" eaLnBrk="1" hangingPunct="1">
              <a:lnSpc>
                <a:spcPct val="100000"/>
              </a:lnSpc>
              <a:buFont typeface="Calibri" panose="020F0502020204030204" pitchFamily="34" charset="0"/>
              <a:buChar char="‒"/>
            </a:pPr>
            <a:endParaRPr lang="en-US" sz="1200" dirty="0" smtClean="0">
              <a:latin typeface="Verdana" charset="0"/>
            </a:endParaRPr>
          </a:p>
          <a:p>
            <a:pPr marL="171450" indent="-171450" eaLnBrk="1" hangingPunct="1">
              <a:lnSpc>
                <a:spcPct val="100000"/>
              </a:lnSpc>
              <a:buFont typeface="Calibri" panose="020F0502020204030204" pitchFamily="34" charset="0"/>
              <a:buChar char="‒"/>
            </a:pPr>
            <a:r>
              <a:rPr lang="en-US" sz="1200" dirty="0" smtClean="0">
                <a:latin typeface="Verdana" charset="0"/>
              </a:rPr>
              <a:t>When using the stock-difference method, repeated measurements will thus show changes (increase and decreases) in density of carbon over time.</a:t>
            </a:r>
          </a:p>
          <a:p>
            <a:pPr marL="171450" indent="-171450" eaLnBrk="1" hangingPunct="1">
              <a:lnSpc>
                <a:spcPct val="100000"/>
              </a:lnSpc>
              <a:buFont typeface="Calibri" panose="020F0502020204030204" pitchFamily="34" charset="0"/>
              <a:buChar char="‒"/>
            </a:pPr>
            <a:endParaRPr lang="en-US" sz="1200" b="0" dirty="0" smtClean="0">
              <a:latin typeface="Verdana" charset="0"/>
            </a:endParaRPr>
          </a:p>
          <a:p>
            <a:pPr marL="171450" indent="-171450" eaLnBrk="1" hangingPunct="1">
              <a:lnSpc>
                <a:spcPct val="100000"/>
              </a:lnSpc>
              <a:buFont typeface="Calibri" panose="020F0502020204030204" pitchFamily="34" charset="0"/>
              <a:buChar char="‒"/>
            </a:pPr>
            <a:r>
              <a:rPr lang="en-US" sz="1200" b="0" dirty="0" smtClean="0">
                <a:solidFill>
                  <a:srgbClr val="FF0000"/>
                </a:solidFill>
                <a:latin typeface="Verdana" charset="0"/>
              </a:rPr>
              <a:t>One</a:t>
            </a:r>
            <a:r>
              <a:rPr lang="en-US" sz="1200" b="0" baseline="0" dirty="0" smtClean="0">
                <a:solidFill>
                  <a:srgbClr val="FF0000"/>
                </a:solidFill>
                <a:latin typeface="Verdana" charset="0"/>
              </a:rPr>
              <a:t> contribution of CBM would be the increase in the number of measurement plots, or sample size of the forest inventories, when this information is put together with national or regional inventories.</a:t>
            </a:r>
            <a:endParaRPr lang="en-US" sz="1200" b="0" dirty="0" smtClean="0">
              <a:solidFill>
                <a:srgbClr val="FF0000"/>
              </a:solidFill>
              <a:latin typeface="Verdana" charset="0"/>
            </a:endParaRPr>
          </a:p>
          <a:p>
            <a:endParaRPr lang="en-GB"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23</a:t>
            </a:fld>
            <a:endParaRPr lang="en-GB" dirty="0"/>
          </a:p>
        </p:txBody>
      </p:sp>
    </p:spTree>
    <p:extLst>
      <p:ext uri="{BB962C8B-B14F-4D97-AF65-F5344CB8AC3E}">
        <p14:creationId xmlns:p14="http://schemas.microsoft.com/office/powerpoint/2010/main" val="217944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eaLnBrk="1" hangingPunct="1">
              <a:lnSpc>
                <a:spcPct val="100000"/>
              </a:lnSpc>
              <a:buFont typeface="Calibri" panose="020F0502020204030204" pitchFamily="34" charset="0"/>
              <a:buChar char="‒"/>
            </a:pPr>
            <a:r>
              <a:rPr lang="en-US" sz="1200" dirty="0" smtClean="0">
                <a:latin typeface="Verdana" charset="0"/>
              </a:rPr>
              <a:t>Methods usually involve measurement of diameter at breast height of the trees using a tape or calipers and of tree height using a clinometer, in predetermined sampling plots, although other possibilities are available (</a:t>
            </a:r>
            <a:r>
              <a:rPr lang="en-US" sz="1200" dirty="0" smtClean="0">
                <a:solidFill>
                  <a:srgbClr val="FF0000"/>
                </a:solidFill>
                <a:latin typeface="Verdana" charset="0"/>
              </a:rPr>
              <a:t>refer to community manual provided).</a:t>
            </a:r>
          </a:p>
          <a:p>
            <a:pPr marL="171450" indent="-171450" eaLnBrk="1" hangingPunct="1">
              <a:lnSpc>
                <a:spcPct val="100000"/>
              </a:lnSpc>
              <a:buFont typeface="Calibri" panose="020F0502020204030204" pitchFamily="34" charset="0"/>
              <a:buChar char="‒"/>
            </a:pPr>
            <a:endParaRPr lang="en-US" sz="1200" dirty="0" smtClean="0">
              <a:latin typeface="Verdana" charset="0"/>
            </a:endParaRPr>
          </a:p>
          <a:p>
            <a:pPr marL="171450" indent="-171450" eaLnBrk="1" hangingPunct="1">
              <a:lnSpc>
                <a:spcPct val="100000"/>
              </a:lnSpc>
              <a:buFont typeface="Calibri" panose="020F0502020204030204" pitchFamily="34" charset="0"/>
              <a:buChar char="‒"/>
            </a:pPr>
            <a:r>
              <a:rPr lang="en-US" sz="1200" dirty="0" smtClean="0">
                <a:latin typeface="Verdana" charset="0"/>
              </a:rPr>
              <a:t>It is unlikely that CBM at ground level will deliver good data on change in forest area (i.e., deforestation), for which remote sensing is a much better option (and interpretation of satellite images is not, in general, a task within the capabilities of most communities). CBM can provide information of forest areas under management</a:t>
            </a:r>
            <a:r>
              <a:rPr lang="en-US" sz="1200" b="0" baseline="0" dirty="0" smtClean="0">
                <a:latin typeface="Verdana" charset="0"/>
              </a:rPr>
              <a:t> and specific details and accurate trajectories of forests.</a:t>
            </a:r>
          </a:p>
          <a:p>
            <a:pPr marL="171450" indent="-171450" eaLnBrk="1" hangingPunct="1">
              <a:lnSpc>
                <a:spcPct val="100000"/>
              </a:lnSpc>
              <a:buFont typeface="Calibri" panose="020F0502020204030204" pitchFamily="34" charset="0"/>
              <a:buChar char="‒"/>
            </a:pPr>
            <a:endParaRPr lang="en-US" sz="1200" b="0" dirty="0" smtClean="0">
              <a:latin typeface="Verdana" charset="0"/>
            </a:endParaRPr>
          </a:p>
          <a:p>
            <a:pPr marL="171450" indent="-171450" eaLnBrk="1" hangingPunct="1">
              <a:lnSpc>
                <a:spcPct val="100000"/>
              </a:lnSpc>
              <a:buFont typeface="Calibri" panose="020F0502020204030204" pitchFamily="34" charset="0"/>
              <a:buChar char="‒"/>
            </a:pPr>
            <a:r>
              <a:rPr lang="en-US" sz="1200" dirty="0" smtClean="0">
                <a:latin typeface="Verdana" charset="0"/>
              </a:rPr>
              <a:t>In other words the primary aim of a CBM survey is to measure carbon stocks and changes in carbon stock in community forests that remain as </a:t>
            </a:r>
            <a:r>
              <a:rPr lang="en-US" sz="1200" b="0" dirty="0" smtClean="0">
                <a:latin typeface="Verdana" charset="0"/>
              </a:rPr>
              <a:t>forests over time.  New areas of afforestation may also be included. This information can provide great aid in understanding</a:t>
            </a:r>
            <a:r>
              <a:rPr lang="en-US" sz="1200" b="0" baseline="0" dirty="0" smtClean="0">
                <a:latin typeface="Verdana" charset="0"/>
              </a:rPr>
              <a:t> the drivers of deforestation and forest degradation.</a:t>
            </a:r>
            <a:endParaRPr lang="es-ES_tradnl" sz="1200" b="0" i="1" dirty="0" smtClean="0">
              <a:latin typeface="Verdana"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24</a:t>
            </a:fld>
            <a:endParaRPr lang="en-GB" dirty="0"/>
          </a:p>
        </p:txBody>
      </p:sp>
    </p:spTree>
    <p:extLst>
      <p:ext uri="{BB962C8B-B14F-4D97-AF65-F5344CB8AC3E}">
        <p14:creationId xmlns:p14="http://schemas.microsoft.com/office/powerpoint/2010/main" val="304927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altLang="en-US" sz="1400" dirty="0" smtClean="0">
                <a:latin typeface="Verdana" pitchFamily="34" charset="0"/>
                <a:ea typeface="ＭＳ Ｐゴシック" pitchFamily="34" charset="-128"/>
              </a:rPr>
              <a:t>Estimates of carbon stock within the forest can be made in three fundamentally different ways:</a:t>
            </a:r>
          </a:p>
          <a:p>
            <a:pPr eaLnBrk="1" hangingPunct="1">
              <a:buFont typeface="Wingdings" pitchFamily="2" charset="2"/>
              <a:buNone/>
            </a:pPr>
            <a:endParaRPr lang="es-ES_tradnl" altLang="en-US" sz="1600" dirty="0" smtClean="0">
              <a:latin typeface="Verdana" pitchFamily="34" charset="0"/>
              <a:ea typeface="ＭＳ Ｐゴシック" pitchFamily="34" charset="-128"/>
            </a:endParaRPr>
          </a:p>
          <a:p>
            <a:pPr marL="228600" indent="-228600" eaLnBrk="1" hangingPunct="1">
              <a:buFont typeface="+mj-lt"/>
              <a:buAutoNum type="arabicPeriod"/>
            </a:pPr>
            <a:r>
              <a:rPr lang="en-US" altLang="en-US" dirty="0" smtClean="0">
                <a:latin typeface="Verdana" pitchFamily="34" charset="0"/>
                <a:ea typeface="ＭＳ Ｐゴシック" pitchFamily="34" charset="-128"/>
              </a:rPr>
              <a:t>By measuring the dimensions of trees (DBH, height)  in fixed, permanent sampling plots and later applying allometric equations to this data to obtain an estimate of biomass (equipment: tape/calipers and clinometers) (</a:t>
            </a:r>
            <a:r>
              <a:rPr lang="en-US" altLang="en-US" dirty="0" smtClean="0">
                <a:solidFill>
                  <a:srgbClr val="FF0000"/>
                </a:solidFill>
                <a:latin typeface="Verdana" pitchFamily="34" charset="0"/>
                <a:ea typeface="ＭＳ Ｐゴシック" pitchFamily="34" charset="-128"/>
              </a:rPr>
              <a:t>refer to community manual provided</a:t>
            </a:r>
            <a:r>
              <a:rPr lang="en-US" altLang="en-US" dirty="0" smtClean="0">
                <a:latin typeface="Verdana" pitchFamily="34" charset="0"/>
                <a:ea typeface="ＭＳ Ｐゴシック" pitchFamily="34" charset="-128"/>
              </a:rPr>
              <a:t>).</a:t>
            </a:r>
          </a:p>
          <a:p>
            <a:pPr marL="0" indent="0" eaLnBrk="1" hangingPunct="1">
              <a:buFont typeface="+mj-lt"/>
              <a:buNone/>
            </a:pPr>
            <a:endParaRPr lang="es-ES_tradnl" altLang="en-US" dirty="0" smtClean="0">
              <a:latin typeface="Verdana" pitchFamily="34" charset="0"/>
              <a:ea typeface="ＭＳ Ｐゴシック" pitchFamily="34" charset="-128"/>
            </a:endParaRPr>
          </a:p>
          <a:p>
            <a:pPr marL="228600" indent="-228600" eaLnBrk="1" hangingPunct="1">
              <a:buFont typeface="+mj-lt"/>
              <a:buAutoNum type="arabicPeriod"/>
            </a:pPr>
            <a:r>
              <a:rPr lang="en-US" altLang="en-US" dirty="0" smtClean="0">
                <a:latin typeface="Verdana" pitchFamily="34" charset="0"/>
                <a:ea typeface="ＭＳ Ｐゴシック" pitchFamily="34" charset="-128"/>
              </a:rPr>
              <a:t>By using a relascope that estimates basal area, in fixed, permanent sampling plots and then using modified allometric equations to estimate biomass.  To this, estimates of canopy cover could be added, using a densiometer or fisheye camera and indices of leaf area index.</a:t>
            </a:r>
          </a:p>
          <a:p>
            <a:pPr marL="0" indent="0" eaLnBrk="1" hangingPunct="1">
              <a:buFont typeface="+mj-lt"/>
              <a:buNone/>
            </a:pPr>
            <a:endParaRPr lang="es-ES_tradnl" altLang="en-US" dirty="0" smtClean="0">
              <a:latin typeface="Verdana" pitchFamily="34" charset="0"/>
              <a:ea typeface="ＭＳ Ｐゴシック" pitchFamily="34" charset="-128"/>
            </a:endParaRPr>
          </a:p>
          <a:p>
            <a:pPr marL="228600" indent="-228600" eaLnBrk="1" hangingPunct="1">
              <a:buFont typeface="+mj-lt"/>
              <a:buAutoNum type="arabicPeriod"/>
            </a:pPr>
            <a:r>
              <a:rPr lang="en-US" altLang="en-US" dirty="0" smtClean="0">
                <a:latin typeface="Verdana" pitchFamily="34" charset="0"/>
                <a:ea typeface="ＭＳ Ｐゴシック" pitchFamily="34" charset="-128"/>
              </a:rPr>
              <a:t>By proxy, without direct measurements, but quantifying the difference between estimated rate of off-take and rate of natural growth (using the gain-Loss method).  This can be done only if there is a clear understanding of what is causing loss of forest biomass and if there are reliable statistics both on the extraction rates and on the biological growth rates of trees (the normal mean annual increment of the forest).</a:t>
            </a:r>
            <a:endParaRPr lang="es-ES_tradnl" altLang="en-US" dirty="0" smtClean="0">
              <a:latin typeface="Verdana" pitchFamily="34" charset="0"/>
              <a:ea typeface="ＭＳ Ｐゴシック" pitchFamily="34" charset="-128"/>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17977AA-F007-49CC-B3F3-708A318B9372}" type="slidenum">
              <a:rPr lang="en-GB" altLang="en-US" smtClean="0"/>
              <a:pPr/>
              <a:t>25</a:t>
            </a:fld>
            <a:endParaRPr lang="en-GB" altLang="en-US" dirty="0" smtClean="0"/>
          </a:p>
        </p:txBody>
      </p:sp>
    </p:spTree>
    <p:extLst>
      <p:ext uri="{BB962C8B-B14F-4D97-AF65-F5344CB8AC3E}">
        <p14:creationId xmlns:p14="http://schemas.microsoft.com/office/powerpoint/2010/main" val="244957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LiDAR = </a:t>
            </a:r>
            <a:r>
              <a:rPr lang="en-US" sz="1200" dirty="0" err="1" smtClean="0"/>
              <a:t>LIght</a:t>
            </a:r>
            <a:r>
              <a:rPr lang="en-US" sz="1200" dirty="0" smtClean="0"/>
              <a:t> Detection And Ranging technology which </a:t>
            </a:r>
            <a:r>
              <a:rPr lang="en-US" sz="1200" b="0" dirty="0" smtClean="0"/>
              <a:t>uses active sensors, See module 2.8</a:t>
            </a:r>
          </a:p>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26</a:t>
            </a:fld>
            <a:endParaRPr lang="en-GB" dirty="0"/>
          </a:p>
        </p:txBody>
      </p:sp>
    </p:spTree>
    <p:extLst>
      <p:ext uri="{BB962C8B-B14F-4D97-AF65-F5344CB8AC3E}">
        <p14:creationId xmlns:p14="http://schemas.microsoft.com/office/powerpoint/2010/main" val="86767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This table identifies the different processes that could result in the loss or reduction or the increment of carbon stocks in forests. These are the types of processes that should be understood and documented if gain-loss methods are to be considered as part of CBM.</a:t>
            </a:r>
          </a:p>
        </p:txBody>
      </p:sp>
      <p:sp>
        <p:nvSpPr>
          <p:cNvPr id="665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D6C4D58-5BC5-47C8-AA95-338BE95C56B2}" type="slidenum">
              <a:rPr lang="en-GB" altLang="en-US" smtClean="0"/>
              <a:pPr/>
              <a:t>27</a:t>
            </a:fld>
            <a:endParaRPr lang="en-GB" altLang="en-US" dirty="0" smtClean="0"/>
          </a:p>
        </p:txBody>
      </p:sp>
    </p:spTree>
    <p:extLst>
      <p:ext uri="{BB962C8B-B14F-4D97-AF65-F5344CB8AC3E}">
        <p14:creationId xmlns:p14="http://schemas.microsoft.com/office/powerpoint/2010/main" val="272808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noProof="0" dirty="0" smtClean="0">
                <a:ea typeface="ＭＳ Ｐゴシック" pitchFamily="34" charset="-128"/>
              </a:rPr>
              <a:t>Different terms are used in different parts of the world for savanna forests: </a:t>
            </a:r>
            <a:r>
              <a:rPr lang="en-US" altLang="en-US" i="1" noProof="0" dirty="0" smtClean="0">
                <a:ea typeface="ＭＳ Ｐゴシック" pitchFamily="34" charset="-128"/>
              </a:rPr>
              <a:t>miombo</a:t>
            </a:r>
            <a:r>
              <a:rPr lang="en-US" altLang="en-US" noProof="0" dirty="0" smtClean="0">
                <a:ea typeface="ＭＳ Ｐゴシック" pitchFamily="34" charset="-128"/>
              </a:rPr>
              <a:t> in East Africa, </a:t>
            </a:r>
            <a:r>
              <a:rPr lang="en-US" altLang="en-US" i="1" noProof="0" dirty="0" smtClean="0">
                <a:ea typeface="ＭＳ Ｐゴシック" pitchFamily="34" charset="-128"/>
              </a:rPr>
              <a:t>selva baja </a:t>
            </a:r>
            <a:r>
              <a:rPr lang="en-US" altLang="en-US" noProof="0" dirty="0" smtClean="0">
                <a:ea typeface="ＭＳ Ｐゴシック" pitchFamily="34" charset="-128"/>
              </a:rPr>
              <a:t>in Central America, and </a:t>
            </a:r>
            <a:r>
              <a:rPr lang="en-US" altLang="en-US" i="1" noProof="0" dirty="0" smtClean="0">
                <a:ea typeface="ＭＳ Ｐゴシック" pitchFamily="34" charset="-128"/>
              </a:rPr>
              <a:t>Cerrado</a:t>
            </a:r>
            <a:r>
              <a:rPr lang="en-US" altLang="en-US" noProof="0" dirty="0" smtClean="0">
                <a:ea typeface="ＭＳ Ｐゴシック" pitchFamily="34" charset="-128"/>
              </a:rPr>
              <a:t> in northern Brazil, for example.</a:t>
            </a:r>
          </a:p>
        </p:txBody>
      </p:sp>
    </p:spTree>
    <p:extLst>
      <p:ext uri="{BB962C8B-B14F-4D97-AF65-F5344CB8AC3E}">
        <p14:creationId xmlns:p14="http://schemas.microsoft.com/office/powerpoint/2010/main" val="3027169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7065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055CBF8-3973-48FE-AD32-4FDF902B7F8E}" type="slidenum">
              <a:rPr lang="en-GB" altLang="en-US" smtClean="0"/>
              <a:pPr/>
              <a:t>30</a:t>
            </a:fld>
            <a:endParaRPr lang="en-GB" altLang="en-US" dirty="0" smtClean="0"/>
          </a:p>
        </p:txBody>
      </p:sp>
    </p:spTree>
    <p:extLst>
      <p:ext uri="{BB962C8B-B14F-4D97-AF65-F5344CB8AC3E}">
        <p14:creationId xmlns:p14="http://schemas.microsoft.com/office/powerpoint/2010/main" val="3962327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This table presents the typical size of monitoring plots depending on the condition of vegetation. In denser forests, the size of the plots can be smaller, since these sites will be able to capture the variability of carbon stocks. Larger sites are needed where the vegetation is more disperse, since smaller plots may produce nonrepresentative values.</a:t>
            </a:r>
            <a:br>
              <a:rPr lang="en-GB" altLang="en-US" dirty="0" smtClean="0">
                <a:ea typeface="ＭＳ Ｐゴシック" pitchFamily="34" charset="-128"/>
              </a:rPr>
            </a:br>
            <a:endParaRPr lang="en-GB" altLang="en-US" dirty="0" smtClean="0">
              <a:ea typeface="ＭＳ Ｐゴシック" pitchFamily="34" charset="-128"/>
            </a:endParaRPr>
          </a:p>
        </p:txBody>
      </p:sp>
      <p:sp>
        <p:nvSpPr>
          <p:cNvPr id="7475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14870422-3CFE-4AEE-98CD-2ABEED72F079}" type="slidenum">
              <a:rPr lang="en-GB" altLang="en-US" smtClean="0"/>
              <a:pPr/>
              <a:t>33</a:t>
            </a:fld>
            <a:endParaRPr lang="en-GB" altLang="en-US" dirty="0" smtClean="0"/>
          </a:p>
        </p:txBody>
      </p:sp>
    </p:spTree>
    <p:extLst>
      <p:ext uri="{BB962C8B-B14F-4D97-AF65-F5344CB8AC3E}">
        <p14:creationId xmlns:p14="http://schemas.microsoft.com/office/powerpoint/2010/main" val="139642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smtClean="0">
                <a:ea typeface="ＭＳ Ｐゴシック" pitchFamily="34" charset="-128"/>
              </a:rPr>
              <a:t>When should a pool (reservoir) be included?</a:t>
            </a:r>
            <a:r>
              <a:rPr lang="es-ES_tradnl" altLang="en-US" sz="1200" dirty="0" smtClean="0">
                <a:ea typeface="ＭＳ Ｐゴシック" pitchFamily="34" charset="-128"/>
              </a:rPr>
              <a:t> </a:t>
            </a:r>
            <a:r>
              <a:rPr lang="en-GB" altLang="en-US" sz="1200" dirty="0" smtClean="0">
                <a:ea typeface="ＭＳ Ｐゴシック" pitchFamily="34" charset="-128"/>
              </a:rPr>
              <a:t>Since monitoring is expensive, it is only worth including a reservoir if it is expected to change (increase) due to the REDD+ management practices introduced, or alternatively if it is likely to be negatively affected.  If neither of these is likely,  it can be considered a stable reservoir and not a source of emissions; hence it does not need to measured. Typical processes affecting the different pools is given in the table on slide 27.</a:t>
            </a:r>
            <a:endParaRPr lang="es-ES_tradnl" altLang="en-US" sz="1200" dirty="0" smtClean="0">
              <a:ea typeface="ＭＳ Ｐゴシック" pitchFamily="34" charset="-128"/>
            </a:endParaRPr>
          </a:p>
          <a:p>
            <a:pPr marL="0" indent="0" eaLnBrk="1" hangingPunct="1"/>
            <a:endParaRPr lang="es-ES" altLang="en-US" sz="1200"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34</a:t>
            </a:fld>
            <a:endParaRPr lang="en-GB" dirty="0"/>
          </a:p>
        </p:txBody>
      </p:sp>
    </p:spTree>
    <p:extLst>
      <p:ext uri="{BB962C8B-B14F-4D97-AF65-F5344CB8AC3E}">
        <p14:creationId xmlns:p14="http://schemas.microsoft.com/office/powerpoint/2010/main" val="270409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dirty="0" smtClean="0">
                <a:ea typeface="ＭＳ Ｐゴシック" pitchFamily="34" charset="-128"/>
              </a:rPr>
              <a:t>Photo credit: Jeroen Verplanke, Kyoto Think Global Act Local Project.</a:t>
            </a:r>
          </a:p>
        </p:txBody>
      </p:sp>
      <p:sp>
        <p:nvSpPr>
          <p:cNvPr id="7782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3470D88-B89B-490F-AF58-73FDE2BDC316}" type="slidenum">
              <a:rPr lang="en-GB" altLang="en-US" smtClean="0"/>
              <a:pPr/>
              <a:t>35</a:t>
            </a:fld>
            <a:endParaRPr lang="en-GB" altLang="en-US" dirty="0" smtClean="0"/>
          </a:p>
        </p:txBody>
      </p:sp>
    </p:spTree>
    <p:extLst>
      <p:ext uri="{BB962C8B-B14F-4D97-AF65-F5344CB8AC3E}">
        <p14:creationId xmlns:p14="http://schemas.microsoft.com/office/powerpoint/2010/main" val="4125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n-GB" altLang="en-US" dirty="0" smtClean="0">
                <a:ea typeface="ＭＳ Ｐゴシック" pitchFamily="34" charset="-128"/>
              </a:rPr>
              <a:t>In addition to these elements, there are exercises and country examples in different presentations.</a:t>
            </a: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a:t>
            </a:fld>
            <a:endParaRPr lang="en-GB" altLang="en-US" dirty="0" smtClean="0"/>
          </a:p>
        </p:txBody>
      </p:sp>
    </p:spTree>
    <p:extLst>
      <p:ext uri="{BB962C8B-B14F-4D97-AF65-F5344CB8AC3E}">
        <p14:creationId xmlns:p14="http://schemas.microsoft.com/office/powerpoint/2010/main" val="349153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n-GB" altLang="en-US" dirty="0" smtClean="0">
                <a:ea typeface="ＭＳ Ｐゴシック" pitchFamily="34" charset="-128"/>
              </a:rPr>
              <a:t>There are many new technological developments and equipment that can be included as part of CBM schemes. A crucial question is whether CBM would benefit from the use of electronic equipment or not. There is some considerable experience with handheld electronic systems of various kinds using different types of software. A question is what skills community people would require for using the different systems that are available</a:t>
            </a:r>
            <a:r>
              <a:rPr lang="es-ES_tradnl" altLang="en-US" dirty="0" smtClean="0">
                <a:ea typeface="ＭＳ Ｐゴシック" pitchFamily="34" charset="-128"/>
              </a:rPr>
              <a:t>. This table reviews this question.</a:t>
            </a:r>
          </a:p>
          <a:p>
            <a:pPr marL="171450" indent="-171450" eaLnBrk="1" hangingPunct="1">
              <a:buFont typeface="Calibri" panose="020F0502020204030204" pitchFamily="34" charset="0"/>
              <a:buChar char="‒"/>
            </a:pPr>
            <a:endParaRPr lang="es-ES_tradnl" altLang="en-US" dirty="0" smtClean="0">
              <a:ea typeface="ＭＳ Ｐゴシック" pitchFamily="34" charset="-128"/>
            </a:endParaRPr>
          </a:p>
          <a:p>
            <a:pPr marL="171450" indent="-171450" eaLnBrk="1" hangingPunct="1">
              <a:buFont typeface="Calibri" panose="020F0502020204030204" pitchFamily="34" charset="0"/>
              <a:buChar char="‒"/>
            </a:pPr>
            <a:r>
              <a:rPr lang="en-GB" altLang="en-US" dirty="0" smtClean="0">
                <a:ea typeface="ＭＳ Ｐゴシック" pitchFamily="34" charset="-128"/>
              </a:rPr>
              <a:t>The table indicates that communities may easily use electronic equipment in the field to register data, provided the machines are programmed in advance.  Moreover, even illiteracy is not a barrier to its use in this sense.</a:t>
            </a:r>
          </a:p>
          <a:p>
            <a:pPr marL="171450" indent="-171450" eaLnBrk="1" hangingPunct="1">
              <a:buFont typeface="Calibri" panose="020F0502020204030204" pitchFamily="34" charset="0"/>
              <a:buChar char="‒"/>
            </a:pPr>
            <a:endParaRPr lang="en-GB" altLang="en-US" dirty="0" smtClean="0">
              <a:ea typeface="ＭＳ Ｐゴシック" pitchFamily="34" charset="-128"/>
            </a:endParaRPr>
          </a:p>
          <a:p>
            <a:pPr marL="171450" indent="-171450" eaLnBrk="1" hangingPunct="1">
              <a:buFont typeface="Calibri" panose="020F0502020204030204" pitchFamily="34" charset="0"/>
              <a:buChar char="‒"/>
            </a:pPr>
            <a:r>
              <a:rPr lang="en-GB" altLang="en-US" dirty="0" smtClean="0">
                <a:ea typeface="ＭＳ Ｐゴシック" pitchFamily="34" charset="-128"/>
              </a:rPr>
              <a:t>Many of the software programs use icons, and at most numeracy is required. It is easier to use the GPS function built into handheld computers for data recording, than to use an independent GPS instrument combined with a paper system for data recording.  However, processing the data (downloading it and entering it into other programs) requires a relatively high level of computer skill that may not be present in the communities.   The design of an electronic protocol of its own choice would also be a task beyond the capacity of most communities.  This means that in general, technical supports (e.g., from environmental NGOs, consultants, and other intermediary organizations) would be necessary for programming and for data analysis, and this same support would need to be used during training.</a:t>
            </a:r>
          </a:p>
        </p:txBody>
      </p:sp>
      <p:sp>
        <p:nvSpPr>
          <p:cNvPr id="808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762E457-71DC-4006-81BA-F3106FD417EF}" type="slidenum">
              <a:rPr lang="en-GB" altLang="en-US" smtClean="0"/>
              <a:pPr/>
              <a:t>36</a:t>
            </a:fld>
            <a:endParaRPr lang="en-GB" altLang="en-US" dirty="0" smtClean="0"/>
          </a:p>
        </p:txBody>
      </p:sp>
    </p:spTree>
    <p:extLst>
      <p:ext uri="{BB962C8B-B14F-4D97-AF65-F5344CB8AC3E}">
        <p14:creationId xmlns:p14="http://schemas.microsoft.com/office/powerpoint/2010/main" val="190158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altLang="en-US" dirty="0" smtClean="0">
                <a:ea typeface="ＭＳ Ｐゴシック" pitchFamily="34" charset="-128"/>
              </a:rPr>
              <a:t>Increasingly, smartphones can be found at community level in most countries.</a:t>
            </a:r>
          </a:p>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38</a:t>
            </a:fld>
            <a:endParaRPr lang="en-GB" dirty="0"/>
          </a:p>
        </p:txBody>
      </p:sp>
    </p:spTree>
    <p:extLst>
      <p:ext uri="{BB962C8B-B14F-4D97-AF65-F5344CB8AC3E}">
        <p14:creationId xmlns:p14="http://schemas.microsoft.com/office/powerpoint/2010/main" val="3518581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n-US" altLang="en-US" noProof="0" dirty="0" smtClean="0">
                <a:latin typeface="Verdana" pitchFamily="34" charset="0"/>
                <a:ea typeface="ＭＳ Ｐゴシック" pitchFamily="34" charset="-128"/>
              </a:rPr>
              <a:t>Monitoring takes time and can be a burden to the community.</a:t>
            </a:r>
          </a:p>
          <a:p>
            <a:pPr marL="0" indent="0" eaLnBrk="1" hangingPunct="1">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US" altLang="en-US" noProof="0" dirty="0" smtClean="0">
                <a:latin typeface="Verdana" pitchFamily="34" charset="0"/>
                <a:ea typeface="ＭＳ Ｐゴシック" pitchFamily="34" charset="-128"/>
              </a:rPr>
              <a:t>However, the more frequent the measurements, the greater the reliability of the data; trends can be more easily seen and errors caught and corrected.</a:t>
            </a:r>
          </a:p>
          <a:p>
            <a:pPr marL="0" indent="0" eaLnBrk="1" hangingPunct="1">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US" altLang="en-US" noProof="0" dirty="0" smtClean="0">
                <a:latin typeface="Verdana" pitchFamily="34" charset="0"/>
                <a:ea typeface="ＭＳ Ｐゴシック" pitchFamily="34" charset="-128"/>
              </a:rPr>
              <a:t>If measurements are made annually, the team trained to do this is unlikely to forget the procedures.  If the measuring is done less than once in two years, the</a:t>
            </a:r>
            <a:r>
              <a:rPr lang="en-US" altLang="en-US" baseline="0" noProof="0" dirty="0" smtClean="0">
                <a:latin typeface="Verdana" pitchFamily="34" charset="0"/>
                <a:ea typeface="ＭＳ Ｐゴシック" pitchFamily="34" charset="-128"/>
              </a:rPr>
              <a:t> members</a:t>
            </a:r>
            <a:r>
              <a:rPr lang="en-US" altLang="en-US" noProof="0" dirty="0" smtClean="0">
                <a:latin typeface="Verdana" pitchFamily="34" charset="0"/>
                <a:ea typeface="ＭＳ Ｐゴシック" pitchFamily="34" charset="-128"/>
              </a:rPr>
              <a:t> may need retraining.</a:t>
            </a:r>
          </a:p>
          <a:p>
            <a:pPr marL="0" indent="0" eaLnBrk="1" hangingPunct="1">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buFont typeface="Calibri" panose="020F0502020204030204" pitchFamily="34" charset="0"/>
              <a:buChar char="‒"/>
            </a:pPr>
            <a:r>
              <a:rPr lang="en-US" altLang="en-US" noProof="0" dirty="0" smtClean="0">
                <a:latin typeface="Verdana" pitchFamily="34" charset="0"/>
                <a:ea typeface="ＭＳ Ｐゴシック" pitchFamily="34" charset="-128"/>
              </a:rPr>
              <a:t>It is very important to consider the expected growth rate of the forest, in areas where trees grow slowly (e.g.,</a:t>
            </a:r>
            <a:r>
              <a:rPr lang="en-US" altLang="en-US" baseline="0" noProof="0" dirty="0" smtClean="0">
                <a:latin typeface="Verdana" pitchFamily="34" charset="0"/>
                <a:ea typeface="ＭＳ Ｐゴシック" pitchFamily="34" charset="-128"/>
              </a:rPr>
              <a:t> d</a:t>
            </a:r>
            <a:r>
              <a:rPr lang="en-US" altLang="en-US" noProof="0" dirty="0" smtClean="0">
                <a:latin typeface="Verdana" pitchFamily="34" charset="0"/>
                <a:ea typeface="ＭＳ Ｐゴシック" pitchFamily="34" charset="-128"/>
              </a:rPr>
              <a:t>ry forests) it may be necessary to wait for five years or more before  taking the second measurement, as otherwise changes might not be measured.</a:t>
            </a:r>
          </a:p>
          <a:p>
            <a:endParaRPr lang="en-US" altLang="en-US" noProof="0" dirty="0" smtClean="0">
              <a:ea typeface="ＭＳ Ｐゴシック" pitchFamily="34" charset="-128"/>
            </a:endParaRPr>
          </a:p>
        </p:txBody>
      </p:sp>
      <p:sp>
        <p:nvSpPr>
          <p:cNvPr id="860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8D09A9E-8162-4FB4-94AD-6B147F3EBEDD}" type="slidenum">
              <a:rPr lang="en-GB" altLang="en-US" smtClean="0"/>
              <a:pPr/>
              <a:t>40</a:t>
            </a:fld>
            <a:endParaRPr lang="en-GB" altLang="en-US" dirty="0" smtClean="0"/>
          </a:p>
        </p:txBody>
      </p:sp>
    </p:spTree>
    <p:extLst>
      <p:ext uri="{BB962C8B-B14F-4D97-AF65-F5344CB8AC3E}">
        <p14:creationId xmlns:p14="http://schemas.microsoft.com/office/powerpoint/2010/main" val="111467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41</a:t>
            </a:fld>
            <a:endParaRPr lang="en-GB" altLang="en-US" dirty="0" smtClean="0"/>
          </a:p>
        </p:txBody>
      </p:sp>
    </p:spTree>
    <p:extLst>
      <p:ext uri="{BB962C8B-B14F-4D97-AF65-F5344CB8AC3E}">
        <p14:creationId xmlns:p14="http://schemas.microsoft.com/office/powerpoint/2010/main" val="270926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42</a:t>
            </a:fld>
            <a:endParaRPr lang="en-GB" dirty="0"/>
          </a:p>
        </p:txBody>
      </p:sp>
    </p:spTree>
    <p:extLst>
      <p:ext uri="{BB962C8B-B14F-4D97-AF65-F5344CB8AC3E}">
        <p14:creationId xmlns:p14="http://schemas.microsoft.com/office/powerpoint/2010/main" val="567894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2000"/>
              </a:lnSpc>
            </a:pPr>
            <a:r>
              <a:rPr lang="en-US" altLang="en-US" noProof="0" dirty="0" smtClean="0">
                <a:latin typeface="Verdana" pitchFamily="34" charset="0"/>
                <a:ea typeface="ＭＳ Ｐゴシック" pitchFamily="34" charset="-128"/>
              </a:rPr>
              <a:t>In many cases it may be more important to measure the changes in drivers rather than the changes in carbon stocks themselves.  These could relate to the activities carried out in the forests themselves (silvicultural activities, protective activities) or they could be outside the forest (changes in behavior in agriculture, use of fuel efficient stoves etc.).</a:t>
            </a:r>
          </a:p>
          <a:p>
            <a:pPr>
              <a:lnSpc>
                <a:spcPts val="2000"/>
              </a:lnSpc>
            </a:pPr>
            <a:r>
              <a:rPr lang="en-US" altLang="en-US" noProof="0" dirty="0" smtClean="0">
                <a:latin typeface="Verdana" pitchFamily="34" charset="0"/>
                <a:ea typeface="ＭＳ Ｐゴシック" pitchFamily="34" charset="-128"/>
              </a:rPr>
              <a:t>It would be possible for communities to monitor key indicators but these would have to be clearly defined, and could vary greatly between different areas.</a:t>
            </a:r>
          </a:p>
          <a:p>
            <a:pPr>
              <a:lnSpc>
                <a:spcPts val="2000"/>
              </a:lnSpc>
            </a:pPr>
            <a:r>
              <a:rPr lang="en-US" altLang="en-US" noProof="0" dirty="0" smtClean="0">
                <a:latin typeface="Verdana" pitchFamily="34" charset="0"/>
                <a:ea typeface="ＭＳ Ｐゴシック" pitchFamily="34" charset="-128"/>
              </a:rPr>
              <a:t>Understanding the impact of changes in drivers is very important for evaluating approaches to dealing with deforestation and degradation.</a:t>
            </a:r>
          </a:p>
        </p:txBody>
      </p:sp>
      <p:sp>
        <p:nvSpPr>
          <p:cNvPr id="8909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ED64FFA-F0A9-4685-9720-AFE510AF72C5}" type="slidenum">
              <a:rPr lang="en-GB" altLang="en-US" smtClean="0"/>
              <a:pPr/>
              <a:t>43</a:t>
            </a:fld>
            <a:endParaRPr lang="en-GB" altLang="en-US" dirty="0" smtClean="0"/>
          </a:p>
        </p:txBody>
      </p:sp>
    </p:spTree>
    <p:extLst>
      <p:ext uri="{BB962C8B-B14F-4D97-AF65-F5344CB8AC3E}">
        <p14:creationId xmlns:p14="http://schemas.microsoft.com/office/powerpoint/2010/main" val="246417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44</a:t>
            </a:fld>
            <a:endParaRPr lang="en-GB" altLang="en-US" dirty="0" smtClean="0"/>
          </a:p>
        </p:txBody>
      </p:sp>
    </p:spTree>
    <p:extLst>
      <p:ext uri="{BB962C8B-B14F-4D97-AF65-F5344CB8AC3E}">
        <p14:creationId xmlns:p14="http://schemas.microsoft.com/office/powerpoint/2010/main" val="2977473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ts val="2000"/>
              </a:lnSpc>
              <a:buFont typeface="Calibri" panose="020F0502020204030204" pitchFamily="34" charset="0"/>
              <a:buChar char="‒"/>
            </a:pPr>
            <a:r>
              <a:rPr lang="en-US" altLang="en-US" noProof="0" dirty="0" smtClean="0">
                <a:latin typeface="Verdana" pitchFamily="34" charset="0"/>
                <a:ea typeface="ＭＳ Ｐゴシック" pitchFamily="34" charset="-128"/>
              </a:rPr>
              <a:t>If data from CBM are</a:t>
            </a:r>
            <a:r>
              <a:rPr lang="en-US" altLang="en-US" baseline="0" noProof="0" dirty="0" smtClean="0">
                <a:latin typeface="Verdana" pitchFamily="34" charset="0"/>
                <a:ea typeface="ＭＳ Ｐゴシック" pitchFamily="34" charset="-128"/>
              </a:rPr>
              <a:t> </a:t>
            </a:r>
            <a:r>
              <a:rPr lang="en-US" altLang="en-US" noProof="0" dirty="0" smtClean="0">
                <a:latin typeface="Verdana" pitchFamily="34" charset="0"/>
                <a:ea typeface="ＭＳ Ｐゴシック" pitchFamily="34" charset="-128"/>
              </a:rPr>
              <a:t>to be fed into the NFMS, the protocols will have to ensure that the data are compatible with that in the NFMS.</a:t>
            </a:r>
          </a:p>
          <a:p>
            <a:pPr marL="0" indent="0" eaLnBrk="1" hangingPunct="1">
              <a:lnSpc>
                <a:spcPts val="2000"/>
              </a:lnSpc>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n-US" altLang="en-US" noProof="0" dirty="0" smtClean="0">
                <a:latin typeface="Verdana" pitchFamily="34" charset="0"/>
                <a:ea typeface="ＭＳ Ｐゴシック" pitchFamily="34" charset="-128"/>
              </a:rPr>
              <a:t>A separate layer would be required in the NFMS to integrate this data, which has a much higher spatial resolution than standard data in NFMS.  CBM-generated data would serve to densify/corroborate data from points that are more widely spread in the national system (moving estimates from Tier 1 or 2 to Tier 3 for the areas covered).</a:t>
            </a:r>
          </a:p>
          <a:p>
            <a:pPr marL="0" indent="0" eaLnBrk="1" hangingPunct="1">
              <a:lnSpc>
                <a:spcPts val="2000"/>
              </a:lnSpc>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n-US" altLang="en-US" noProof="0" dirty="0" smtClean="0">
                <a:latin typeface="Verdana" pitchFamily="34" charset="0"/>
                <a:ea typeface="ＭＳ Ｐゴシック" pitchFamily="34" charset="-128"/>
              </a:rPr>
              <a:t>In principle, data could be uploaded by communities or their support organizations, but filters would be needed for checking data quality (unusually high or low values would have to be inspected manually).</a:t>
            </a:r>
          </a:p>
          <a:p>
            <a:pPr marL="0" indent="0" eaLnBrk="1" hangingPunct="1">
              <a:lnSpc>
                <a:spcPts val="2000"/>
              </a:lnSpc>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n-US" altLang="en-US" noProof="0" dirty="0" smtClean="0">
                <a:latin typeface="Verdana" pitchFamily="34" charset="0"/>
                <a:ea typeface="ＭＳ Ｐゴシック" pitchFamily="34" charset="-128"/>
              </a:rPr>
              <a:t>Data would have to be protected—communities may be unwilling to participate if they are afraid their data may be misused.</a:t>
            </a:r>
          </a:p>
          <a:p>
            <a:pPr marL="0" indent="0" eaLnBrk="1" hangingPunct="1">
              <a:lnSpc>
                <a:spcPts val="2000"/>
              </a:lnSpc>
              <a:buFont typeface="Calibri" panose="020F0502020204030204" pitchFamily="34" charset="0"/>
              <a:buNone/>
            </a:pPr>
            <a:endParaRPr lang="en-US" altLang="en-US" noProof="0" dirty="0" smtClean="0">
              <a:latin typeface="Verdana" pitchFamily="34" charset="0"/>
              <a:ea typeface="ＭＳ Ｐゴシック" pitchFamily="34" charset="-128"/>
            </a:endParaRPr>
          </a:p>
          <a:p>
            <a:pPr marL="171450" indent="-171450" eaLnBrk="1" hangingPunct="1">
              <a:lnSpc>
                <a:spcPts val="2000"/>
              </a:lnSpc>
              <a:buFont typeface="Calibri" panose="020F0502020204030204" pitchFamily="34" charset="0"/>
              <a:buChar char="‒"/>
            </a:pPr>
            <a:r>
              <a:rPr lang="en-US" altLang="en-US" noProof="0" dirty="0" smtClean="0">
                <a:latin typeface="Verdana" pitchFamily="34" charset="0"/>
                <a:ea typeface="ＭＳ Ｐゴシック" pitchFamily="34" charset="-128"/>
              </a:rPr>
              <a:t>If data on the type of local management are included, the database could be used for national level analysis of the impacts of different types of management on carbon stocks and stock change over time</a:t>
            </a:r>
            <a:r>
              <a:rPr lang="en-US" altLang="en-US" noProof="0" dirty="0" smtClean="0">
                <a:ea typeface="ＭＳ Ｐゴシック" pitchFamily="34" charset="-128"/>
              </a:rPr>
              <a:t>.</a:t>
            </a:r>
            <a:endParaRPr lang="en-US" altLang="en-US" noProof="0" dirty="0" smtClean="0">
              <a:latin typeface="Verdana" pitchFamily="34" charset="0"/>
              <a:ea typeface="ＭＳ Ｐゴシック" pitchFamily="34" charset="-128"/>
            </a:endParaRPr>
          </a:p>
        </p:txBody>
      </p:sp>
      <p:sp>
        <p:nvSpPr>
          <p:cNvPr id="9113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83FE89B-ED52-4E2F-A404-8BEB0539FBEF}" type="slidenum">
              <a:rPr lang="en-GB" altLang="en-US" smtClean="0"/>
              <a:pPr/>
              <a:t>45</a:t>
            </a:fld>
            <a:endParaRPr lang="en-GB" altLang="en-US" dirty="0" smtClean="0"/>
          </a:p>
        </p:txBody>
      </p:sp>
    </p:spTree>
    <p:extLst>
      <p:ext uri="{BB962C8B-B14F-4D97-AF65-F5344CB8AC3E}">
        <p14:creationId xmlns:p14="http://schemas.microsoft.com/office/powerpoint/2010/main" val="1797389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The following slides presents an example of how data produced through CBM could be integrated into national systems.</a:t>
            </a:r>
          </a:p>
        </p:txBody>
      </p:sp>
      <p:sp>
        <p:nvSpPr>
          <p:cNvPr id="9318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788DF80-262D-48FA-90FE-CB27456005D7}" type="slidenum">
              <a:rPr lang="en-GB" altLang="en-US" smtClean="0"/>
              <a:pPr/>
              <a:t>46</a:t>
            </a:fld>
            <a:endParaRPr lang="en-GB" altLang="en-US" dirty="0" smtClean="0"/>
          </a:p>
        </p:txBody>
      </p:sp>
    </p:spTree>
    <p:extLst>
      <p:ext uri="{BB962C8B-B14F-4D97-AF65-F5344CB8AC3E}">
        <p14:creationId xmlns:p14="http://schemas.microsoft.com/office/powerpoint/2010/main" val="403874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Calibri" panose="020F0502020204030204" pitchFamily="34" charset="0"/>
              <a:buChar char="‒"/>
            </a:pPr>
            <a:r>
              <a:rPr lang="en-GB" altLang="en-US" dirty="0" smtClean="0">
                <a:ea typeface="ＭＳ Ｐゴシック" pitchFamily="34" charset="-128"/>
              </a:rPr>
              <a:t>The first table shows the information of the initial two polygons in the national system. The second table presents the case where an additional polygon is integrated thanks to CBM (the third row).</a:t>
            </a:r>
          </a:p>
          <a:p>
            <a:pPr marL="171450" indent="-171450" eaLnBrk="1" hangingPunct="1">
              <a:buFont typeface="Calibri" panose="020F0502020204030204" pitchFamily="34" charset="0"/>
              <a:buChar char="‒"/>
            </a:pPr>
            <a:endParaRPr lang="en-GB" altLang="en-US" dirty="0" smtClean="0">
              <a:ea typeface="ＭＳ Ｐゴシック" pitchFamily="34" charset="-128"/>
            </a:endParaRPr>
          </a:p>
          <a:p>
            <a:pPr marL="171450" indent="-171450" eaLnBrk="1" hangingPunct="1">
              <a:buFont typeface="Calibri" panose="020F0502020204030204" pitchFamily="34" charset="0"/>
              <a:buChar char="‒"/>
            </a:pPr>
            <a:r>
              <a:rPr lang="en-GB" altLang="en-US" dirty="0" smtClean="0">
                <a:ea typeface="ＭＳ Ｐゴシック" pitchFamily="34" charset="-128"/>
              </a:rPr>
              <a:t>Local information added in the second table can be used to include the area under management (new stratum and polygon), by adjusting the area, replacing Tier 1 by Tier 3 data, and adding values for carbon in soil and uncertainties. The total area of analysis remains unchanged, since the original polygon is divided.</a:t>
            </a:r>
          </a:p>
          <a:p>
            <a:pPr marL="171450" indent="-171450" eaLnBrk="1" hangingPunct="1">
              <a:buFont typeface="Calibri" panose="020F0502020204030204" pitchFamily="34" charset="0"/>
              <a:buChar char="‒"/>
            </a:pPr>
            <a:endParaRPr lang="en-GB" altLang="en-US" dirty="0" smtClean="0">
              <a:ea typeface="ＭＳ Ｐゴシック" pitchFamily="34" charset="-128"/>
            </a:endParaRPr>
          </a:p>
          <a:p>
            <a:pPr marL="171450" indent="-171450" eaLnBrk="1" hangingPunct="1">
              <a:buFont typeface="Calibri" panose="020F0502020204030204" pitchFamily="34" charset="0"/>
              <a:buChar char="‒"/>
            </a:pPr>
            <a:r>
              <a:rPr lang="en-GB" altLang="en-US" dirty="0" smtClean="0">
                <a:ea typeface="ＭＳ Ｐゴシック" pitchFamily="34" charset="-128"/>
              </a:rPr>
              <a:t>The inventory can be recalculated including local information. It would be more accurate</a:t>
            </a:r>
            <a:r>
              <a:rPr lang="en-GB" altLang="en-US" baseline="0" dirty="0" smtClean="0">
                <a:ea typeface="ＭＳ Ｐゴシック" pitchFamily="34" charset="-128"/>
              </a:rPr>
              <a:t> and</a:t>
            </a:r>
            <a:r>
              <a:rPr lang="en-GB" altLang="en-US" dirty="0" smtClean="0">
                <a:ea typeface="ＭＳ Ｐゴシック" pitchFamily="34" charset="-128"/>
              </a:rPr>
              <a:t> identify</a:t>
            </a:r>
            <a:r>
              <a:rPr lang="en-GB" altLang="en-US" baseline="0" dirty="0" smtClean="0">
                <a:ea typeface="ＭＳ Ｐゴシック" pitchFamily="34" charset="-128"/>
              </a:rPr>
              <a:t> the</a:t>
            </a:r>
            <a:r>
              <a:rPr lang="en-GB" altLang="en-US" dirty="0" smtClean="0">
                <a:ea typeface="ＭＳ Ｐゴシック" pitchFamily="34" charset="-128"/>
              </a:rPr>
              <a:t> impact of implementation. It would be necessary to adopt this approach nationally, not in small patches.</a:t>
            </a:r>
          </a:p>
        </p:txBody>
      </p:sp>
      <p:sp>
        <p:nvSpPr>
          <p:cNvPr id="952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2877B23-1875-48B3-80A9-0D34DC43C76D}" type="slidenum">
              <a:rPr lang="en-GB" altLang="en-US" smtClean="0"/>
              <a:pPr/>
              <a:t>47</a:t>
            </a:fld>
            <a:endParaRPr lang="en-GB" altLang="en-US" dirty="0" smtClean="0"/>
          </a:p>
        </p:txBody>
      </p:sp>
    </p:spTree>
    <p:extLst>
      <p:ext uri="{BB962C8B-B14F-4D97-AF65-F5344CB8AC3E}">
        <p14:creationId xmlns:p14="http://schemas.microsoft.com/office/powerpoint/2010/main" val="28510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a:t>
            </a:fld>
            <a:endParaRPr lang="en-GB" altLang="en-US" dirty="0" smtClean="0"/>
          </a:p>
        </p:txBody>
      </p:sp>
    </p:spTree>
    <p:extLst>
      <p:ext uri="{BB962C8B-B14F-4D97-AF65-F5344CB8AC3E}">
        <p14:creationId xmlns:p14="http://schemas.microsoft.com/office/powerpoint/2010/main" val="282507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noProof="0" dirty="0" smtClean="0">
                <a:ea typeface="ＭＳ Ｐゴシック" pitchFamily="34" charset="-128"/>
              </a:rPr>
              <a:t>Percentage uncertainty is defined by IPCC as the interval where the real value of a variable can be found with 95% confidence, divided by the mean and then divided by two.</a:t>
            </a:r>
          </a:p>
          <a:p>
            <a:pPr eaLnBrk="1" hangingPunct="1">
              <a:spcBef>
                <a:spcPct val="0"/>
              </a:spcBef>
            </a:pPr>
            <a:endParaRPr lang="en-US"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n-US" altLang="en-US" noProof="0" dirty="0" smtClean="0">
                <a:ea typeface="ＭＳ Ｐゴシック" pitchFamily="34" charset="-128"/>
              </a:rPr>
              <a:t>For geographical data and maps, uncertainty can be estimated considering the error of the measurements, the geographical scale, and the difference between the minimum and maximum likely areas.</a:t>
            </a:r>
          </a:p>
          <a:p>
            <a:pPr marL="171450" indent="-171450" eaLnBrk="1" hangingPunct="1">
              <a:spcBef>
                <a:spcPct val="0"/>
              </a:spcBef>
              <a:buFont typeface="Calibri" panose="020F0502020204030204" pitchFamily="34" charset="0"/>
              <a:buChar char="‒"/>
            </a:pPr>
            <a:endParaRPr lang="en-US"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n-US" altLang="en-US" noProof="0" dirty="0" smtClean="0">
                <a:ea typeface="ＭＳ Ｐゴシック" pitchFamily="34" charset="-128"/>
              </a:rPr>
              <a:t>For instance, given the typical errors and accuracy provided by common GPS devices used in the field, communities can gather information at scales from 1 to 10,000 or larger, for instance 1 to 3,000.</a:t>
            </a:r>
          </a:p>
          <a:p>
            <a:pPr marL="171450" indent="-171450" eaLnBrk="1" hangingPunct="1">
              <a:spcBef>
                <a:spcPct val="0"/>
              </a:spcBef>
              <a:buFont typeface="Calibri" panose="020F0502020204030204" pitchFamily="34" charset="0"/>
              <a:buChar char="‒"/>
            </a:pPr>
            <a:endParaRPr lang="en-US"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n-US" altLang="en-US" noProof="0" dirty="0" smtClean="0">
                <a:ea typeface="ＭＳ Ｐゴシック" pitchFamily="34" charset="-128"/>
              </a:rPr>
              <a:t>This table shows, for different map scales, the uncertainty associated to forest polygons of different size. For instance, for a plot of 32 hectares, presented at a scale of 1 to 3,000, the uncertainty would be around 2%. If we want to integrate this information into a national system working at a scale of 1 to 100,000, then because of the change of scale, the uncertainty of the polygon would increase to around 100%. If we want to keep uncertainty low, we need to consolidate a larger area where CBM is implemented (5,000 to 30,000 hectares). </a:t>
            </a:r>
          </a:p>
          <a:p>
            <a:pPr marL="171450" indent="-171450" eaLnBrk="1" hangingPunct="1">
              <a:spcBef>
                <a:spcPct val="0"/>
              </a:spcBef>
              <a:buFont typeface="Calibri" panose="020F0502020204030204" pitchFamily="34" charset="0"/>
              <a:buChar char="‒"/>
            </a:pPr>
            <a:endParaRPr lang="en-US" altLang="en-US" noProof="0" dirty="0" smtClean="0">
              <a:ea typeface="ＭＳ Ｐゴシック" pitchFamily="34" charset="-128"/>
            </a:endParaRPr>
          </a:p>
          <a:p>
            <a:pPr marL="171450" indent="-171450" eaLnBrk="1" hangingPunct="1">
              <a:spcBef>
                <a:spcPct val="0"/>
              </a:spcBef>
              <a:buFont typeface="Calibri" panose="020F0502020204030204" pitchFamily="34" charset="0"/>
              <a:buChar char="‒"/>
            </a:pPr>
            <a:r>
              <a:rPr lang="en-US" altLang="en-US" noProof="0" dirty="0" smtClean="0">
                <a:ea typeface="ＭＳ Ｐゴシック" pitchFamily="34" charset="-128"/>
              </a:rPr>
              <a:t>The conclusion is that communities can produce accurate geographical data, but it is necessary to increase the geographical scale of national systems to integrate it at low levels of uncertainty.</a:t>
            </a:r>
          </a:p>
        </p:txBody>
      </p:sp>
      <p:sp>
        <p:nvSpPr>
          <p:cNvPr id="9728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C465744-DC46-437C-86E8-E4D6DBE95A0F}" type="slidenum">
              <a:rPr lang="es-ES" altLang="en-US" smtClean="0"/>
              <a:pPr/>
              <a:t>48</a:t>
            </a:fld>
            <a:endParaRPr lang="es-ES" altLang="en-US" dirty="0" smtClean="0"/>
          </a:p>
        </p:txBody>
      </p:sp>
    </p:spTree>
    <p:extLst>
      <p:ext uri="{BB962C8B-B14F-4D97-AF65-F5344CB8AC3E}">
        <p14:creationId xmlns:p14="http://schemas.microsoft.com/office/powerpoint/2010/main" val="3774616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49</a:t>
            </a:fld>
            <a:endParaRPr lang="en-GB" altLang="en-US" dirty="0" smtClean="0"/>
          </a:p>
        </p:txBody>
      </p:sp>
    </p:spTree>
    <p:extLst>
      <p:ext uri="{BB962C8B-B14F-4D97-AF65-F5344CB8AC3E}">
        <p14:creationId xmlns:p14="http://schemas.microsoft.com/office/powerpoint/2010/main" val="2733661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panose="020F0502020204030204" pitchFamily="34" charset="0"/>
              <a:buChar char="‒"/>
            </a:pPr>
            <a:r>
              <a:rPr lang="es-ES" sz="1200" kern="1200" dirty="0" smtClean="0">
                <a:solidFill>
                  <a:schemeClr val="tx1"/>
                </a:solidFill>
                <a:latin typeface="+mn-lt"/>
                <a:ea typeface="ＭＳ Ｐゴシック" charset="0"/>
                <a:cs typeface="+mn-cs"/>
              </a:rPr>
              <a:t>It has been suggested that data from CBM could be used for benefit sharing (payment on basis of carbon performance </a:t>
            </a:r>
            <a:r>
              <a:rPr lang="es-ES" sz="1200" b="0" kern="1200" dirty="0" smtClean="0">
                <a:solidFill>
                  <a:schemeClr val="tx1"/>
                </a:solidFill>
                <a:latin typeface="+mn-lt"/>
                <a:ea typeface="ＭＳ Ｐゴシック" charset="0"/>
                <a:cs typeface="+mn-cs"/>
              </a:rPr>
              <a:t>or</a:t>
            </a:r>
            <a:r>
              <a:rPr lang="es-ES" sz="1200" b="0" kern="1200" baseline="0" dirty="0" smtClean="0">
                <a:solidFill>
                  <a:schemeClr val="tx1"/>
                </a:solidFill>
                <a:latin typeface="+mn-lt"/>
                <a:ea typeface="ＭＳ Ｐゴシック" charset="0"/>
                <a:cs typeface="+mn-cs"/>
              </a:rPr>
              <a:t> proxies of good management</a:t>
            </a:r>
            <a:r>
              <a:rPr lang="es-ES" sz="1200" b="0" kern="1200" dirty="0" smtClean="0">
                <a:solidFill>
                  <a:schemeClr val="tx1"/>
                </a:solidFill>
                <a:latin typeface="+mn-lt"/>
                <a:ea typeface="ＭＳ Ｐゴシック" charset="0"/>
                <a:cs typeface="+mn-cs"/>
              </a:rPr>
              <a:t>).</a:t>
            </a:r>
          </a:p>
          <a:p>
            <a:pPr marL="171450" indent="-171450">
              <a:buFont typeface="Calibri" panose="020F0502020204030204" pitchFamily="34" charset="0"/>
              <a:buChar char="‒"/>
            </a:pPr>
            <a:endParaRPr lang="es-ES" sz="1200" b="0" kern="1200" dirty="0" smtClean="0">
              <a:solidFill>
                <a:schemeClr val="tx1"/>
              </a:solidFill>
              <a:latin typeface="+mn-lt"/>
              <a:ea typeface="ＭＳ Ｐゴシック" charset="0"/>
              <a:cs typeface="+mn-cs"/>
            </a:endParaRPr>
          </a:p>
          <a:p>
            <a:pPr marL="171450" indent="-171450" eaLnBrk="1" hangingPunct="1">
              <a:spcBef>
                <a:spcPct val="0"/>
              </a:spcBef>
              <a:buFont typeface="Calibri" panose="020F0502020204030204" pitchFamily="34" charset="0"/>
              <a:buChar char="‒"/>
            </a:pPr>
            <a:r>
              <a:rPr lang="en-US" sz="1200" dirty="0" smtClean="0">
                <a:latin typeface="Verdana" charset="0"/>
              </a:rPr>
              <a:t>A clear and traceable flow of information, demonstrating results from implementation, from local to subnational and national scales, can help to design transparent benefit-sharing schemes.</a:t>
            </a:r>
          </a:p>
          <a:p>
            <a:pPr marL="171450" indent="-171450" eaLnBrk="1" hangingPunct="1">
              <a:spcBef>
                <a:spcPct val="0"/>
              </a:spcBef>
              <a:buFont typeface="Calibri" panose="020F0502020204030204" pitchFamily="34" charset="0"/>
              <a:buChar char="‒"/>
            </a:pPr>
            <a:endParaRPr lang="es-ES_tradnl" sz="1200" dirty="0" smtClean="0">
              <a:latin typeface="Verdana" charset="0"/>
            </a:endParaRPr>
          </a:p>
          <a:p>
            <a:pPr marL="171450" indent="-171450" eaLnBrk="1" hangingPunct="1">
              <a:spcBef>
                <a:spcPct val="0"/>
              </a:spcBef>
              <a:buFont typeface="Calibri" panose="020F0502020204030204" pitchFamily="34" charset="0"/>
              <a:buChar char="‒"/>
            </a:pPr>
            <a:r>
              <a:rPr lang="en-US" sz="1200" dirty="0" smtClean="0">
                <a:latin typeface="Verdana" charset="0"/>
              </a:rPr>
              <a:t>Premiums and payments for participation in carbon markets and certification schemes could follow this, as well as direct payments for monitoring (e.g., wages for brigades).</a:t>
            </a:r>
            <a:endParaRPr lang="es-ES_tradnl" sz="1200" dirty="0" smtClean="0">
              <a:latin typeface="Verdana" charset="0"/>
            </a:endParaRPr>
          </a:p>
          <a:p>
            <a:pPr marL="171450" indent="-171450" eaLnBrk="1" hangingPunct="1">
              <a:spcBef>
                <a:spcPct val="0"/>
              </a:spcBef>
              <a:buFont typeface="Calibri" panose="020F0502020204030204" pitchFamily="34" charset="0"/>
              <a:buChar char="‒"/>
            </a:pPr>
            <a:r>
              <a:rPr lang="en-US" sz="1200" dirty="0" smtClean="0">
                <a:latin typeface="Verdana" charset="0"/>
              </a:rPr>
              <a:t/>
            </a:r>
            <a:br>
              <a:rPr lang="en-US" sz="1200" dirty="0" smtClean="0">
                <a:latin typeface="Verdana" charset="0"/>
              </a:rPr>
            </a:br>
            <a:r>
              <a:rPr lang="en-US" sz="1200" dirty="0" smtClean="0">
                <a:latin typeface="Verdana" charset="0"/>
              </a:rPr>
              <a:t>However, it is very difficult to attribute locally avoided emissions from deforestation and forest degradation to individual communities (see following slides).</a:t>
            </a:r>
          </a:p>
          <a:p>
            <a:pPr marL="171450" indent="-171450" eaLnBrk="1" hangingPunct="1">
              <a:spcBef>
                <a:spcPct val="0"/>
              </a:spcBef>
              <a:buFont typeface="Calibri" panose="020F0502020204030204" pitchFamily="34" charset="0"/>
              <a:buChar char="‒"/>
            </a:pPr>
            <a:endParaRPr lang="es-ES_tradnl" sz="1200" dirty="0" smtClean="0">
              <a:latin typeface="Verdana" charset="0"/>
            </a:endParaRPr>
          </a:p>
          <a:p>
            <a:pPr marL="171450" indent="-171450" eaLnBrk="1" hangingPunct="1">
              <a:spcBef>
                <a:spcPct val="0"/>
              </a:spcBef>
              <a:buFont typeface="Calibri" panose="020F0502020204030204" pitchFamily="34" charset="0"/>
              <a:buChar char="‒"/>
            </a:pPr>
            <a:r>
              <a:rPr lang="en-US" sz="1200" dirty="0" smtClean="0">
                <a:latin typeface="Verdana" charset="0"/>
              </a:rPr>
              <a:t>However, enhancements/removals can be measured at the community level.</a:t>
            </a:r>
            <a:r>
              <a:rPr lang="en-US" sz="1200" b="0" baseline="0" dirty="0" smtClean="0">
                <a:latin typeface="Verdana" charset="0"/>
              </a:rPr>
              <a:t> In some cases compensation can take place based on proxies for good management rather than on direct measurements of specific stocks.</a:t>
            </a: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51</a:t>
            </a:fld>
            <a:endParaRPr lang="en-GB" dirty="0"/>
          </a:p>
        </p:txBody>
      </p:sp>
    </p:spTree>
    <p:extLst>
      <p:ext uri="{BB962C8B-B14F-4D97-AF65-F5344CB8AC3E}">
        <p14:creationId xmlns:p14="http://schemas.microsoft.com/office/powerpoint/2010/main" val="409875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Calibri" panose="020F0502020204030204" pitchFamily="34" charset="0"/>
              <a:buChar char="‒"/>
            </a:pPr>
            <a:r>
              <a:rPr lang="en-US" sz="1200" kern="1200" noProof="0" dirty="0" smtClean="0">
                <a:solidFill>
                  <a:schemeClr val="tx1"/>
                </a:solidFill>
                <a:latin typeface="+mn-lt"/>
                <a:ea typeface="ＭＳ Ｐゴシック" charset="0"/>
                <a:cs typeface="+mn-cs"/>
              </a:rPr>
              <a:t>It has been suggested that data from CBM could be used for benefit sharing (payment on basis of carbon performance </a:t>
            </a:r>
            <a:r>
              <a:rPr lang="en-US" sz="1200" b="0" kern="1200" noProof="0" dirty="0" smtClean="0">
                <a:solidFill>
                  <a:schemeClr val="tx1"/>
                </a:solidFill>
                <a:latin typeface="+mn-lt"/>
                <a:ea typeface="ＭＳ Ｐゴシック" charset="0"/>
                <a:cs typeface="+mn-cs"/>
              </a:rPr>
              <a:t>or</a:t>
            </a:r>
            <a:r>
              <a:rPr lang="en-US" sz="1200" b="0" kern="1200" baseline="0" noProof="0" dirty="0" smtClean="0">
                <a:solidFill>
                  <a:schemeClr val="tx1"/>
                </a:solidFill>
                <a:latin typeface="+mn-lt"/>
                <a:ea typeface="ＭＳ Ｐゴシック" charset="0"/>
                <a:cs typeface="+mn-cs"/>
              </a:rPr>
              <a:t> proxies of good management</a:t>
            </a:r>
            <a:r>
              <a:rPr lang="en-US" sz="1200" b="0" kern="1200" noProof="0" dirty="0" smtClean="0">
                <a:solidFill>
                  <a:schemeClr val="tx1"/>
                </a:solidFill>
                <a:latin typeface="+mn-lt"/>
                <a:ea typeface="ＭＳ Ｐゴシック" charset="0"/>
                <a:cs typeface="+mn-cs"/>
              </a:rPr>
              <a:t>).</a:t>
            </a:r>
          </a:p>
          <a:p>
            <a:pPr marL="171450" indent="-171450" eaLnBrk="1" hangingPunct="1">
              <a:spcBef>
                <a:spcPct val="0"/>
              </a:spcBef>
              <a:buFont typeface="Calibri" panose="020F0502020204030204" pitchFamily="34" charset="0"/>
              <a:buChar char="‒"/>
            </a:pPr>
            <a:endParaRPr lang="en-US" sz="1200" noProof="0" dirty="0" smtClean="0">
              <a:latin typeface="Verdana" charset="0"/>
            </a:endParaRPr>
          </a:p>
          <a:p>
            <a:pPr marL="171450" marR="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lang="en-US" sz="1200" noProof="0" dirty="0" smtClean="0">
                <a:latin typeface="Verdana" charset="0"/>
              </a:rPr>
              <a:t>Proxies are alternative ways of estimating carbon performance, other than actually doing the measurement (e.g.,</a:t>
            </a:r>
            <a:r>
              <a:rPr lang="en-US" sz="1200" baseline="0" noProof="0" dirty="0" smtClean="0">
                <a:latin typeface="Verdana" charset="0"/>
              </a:rPr>
              <a:t> registries from management practices or area under different types of management).</a:t>
            </a:r>
            <a:endParaRPr lang="en-US" sz="1600" noProof="0" dirty="0" smtClean="0">
              <a:latin typeface="Verdana" charset="0"/>
            </a:endParaRPr>
          </a:p>
          <a:p>
            <a:pPr marL="171450" indent="-171450">
              <a:buFont typeface="Calibri" panose="020F0502020204030204" pitchFamily="34" charset="0"/>
              <a:buChar char="‒"/>
            </a:pPr>
            <a:endParaRPr lang="en-US" sz="1200" kern="1200" noProof="0" dirty="0" smtClean="0">
              <a:solidFill>
                <a:schemeClr val="tx1"/>
              </a:solidFill>
              <a:latin typeface="+mn-lt"/>
              <a:ea typeface="ＭＳ Ｐゴシック" charset="0"/>
              <a:cs typeface="+mn-cs"/>
            </a:endParaRPr>
          </a:p>
          <a:p>
            <a:pPr marL="171450" indent="-171450" eaLnBrk="1" hangingPunct="1">
              <a:spcBef>
                <a:spcPct val="0"/>
              </a:spcBef>
              <a:buFont typeface="Calibri" panose="020F0502020204030204" pitchFamily="34" charset="0"/>
              <a:buChar char="‒"/>
            </a:pPr>
            <a:r>
              <a:rPr lang="en-US" sz="1200" noProof="0" dirty="0" smtClean="0">
                <a:latin typeface="Verdana" charset="0"/>
              </a:rPr>
              <a:t>Important information on performance versus input versus opportunity cost and effects of ex-post versus ex-ante payments, the payment vehicle, pricing mechanism, and eligibility (e.g., land rights) could be included</a:t>
            </a:r>
            <a:r>
              <a:rPr lang="en-US" sz="1200" baseline="0" noProof="0" dirty="0" smtClean="0">
                <a:latin typeface="Verdana" charset="0"/>
              </a:rPr>
              <a:t> in the design of benefit-sharing schemes and monitoring programs. It is important that these decisions are made within each country after full consultation with relevant stakeholders.</a:t>
            </a:r>
            <a:endParaRPr lang="en-US" sz="1200" noProof="0" dirty="0" smtClean="0">
              <a:latin typeface="Verdana" charset="0"/>
            </a:endParaRPr>
          </a:p>
          <a:p>
            <a:pPr eaLnBrk="1" hangingPunct="1">
              <a:spcBef>
                <a:spcPct val="0"/>
              </a:spcBef>
            </a:pPr>
            <a:endParaRPr lang="en-US" sz="1200" dirty="0" smtClean="0">
              <a:latin typeface="Verdana" charset="0"/>
            </a:endParaRPr>
          </a:p>
        </p:txBody>
      </p:sp>
      <p:sp>
        <p:nvSpPr>
          <p:cNvPr id="4" name="Marcador de número de diapositiva 3"/>
          <p:cNvSpPr>
            <a:spLocks noGrp="1"/>
          </p:cNvSpPr>
          <p:nvPr>
            <p:ph type="sldNum" sz="quarter" idx="10"/>
          </p:nvPr>
        </p:nvSpPr>
        <p:spPr/>
        <p:txBody>
          <a:bodyPr/>
          <a:lstStyle/>
          <a:p>
            <a:fld id="{C80F6E53-CCAB-2B42-9E01-BD5064D8BF45}" type="slidenum">
              <a:rPr lang="en-GB" smtClean="0"/>
              <a:pPr/>
              <a:t>52</a:t>
            </a:fld>
            <a:endParaRPr lang="en-GB" dirty="0"/>
          </a:p>
        </p:txBody>
      </p:sp>
    </p:spTree>
    <p:extLst>
      <p:ext uri="{BB962C8B-B14F-4D97-AF65-F5344CB8AC3E}">
        <p14:creationId xmlns:p14="http://schemas.microsoft.com/office/powerpoint/2010/main" val="4098750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53</a:t>
            </a:fld>
            <a:endParaRPr lang="en-GB" altLang="en-US" dirty="0" smtClean="0"/>
          </a:p>
        </p:txBody>
      </p:sp>
    </p:spTree>
    <p:extLst>
      <p:ext uri="{BB962C8B-B14F-4D97-AF65-F5344CB8AC3E}">
        <p14:creationId xmlns:p14="http://schemas.microsoft.com/office/powerpoint/2010/main" val="258390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Verdana" pitchFamily="34" charset="0"/>
                <a:ea typeface="ＭＳ Ｐゴシック" pitchFamily="34" charset="-128"/>
              </a:rPr>
              <a:t>No one has as yet tried to calculate the cost of setting up a national system of CBM, but per site, monitoring costs are lower when it is carried out by communities, even after costs of training and equipment are included. </a:t>
            </a:r>
          </a:p>
        </p:txBody>
      </p:sp>
      <p:sp>
        <p:nvSpPr>
          <p:cNvPr id="10240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64B3BF3-2C5D-454B-8D78-008E0D447887}" type="slidenum">
              <a:rPr lang="en-GB" altLang="en-US" smtClean="0"/>
              <a:pPr/>
              <a:t>54</a:t>
            </a:fld>
            <a:endParaRPr lang="en-GB" altLang="en-US" dirty="0" smtClean="0"/>
          </a:p>
        </p:txBody>
      </p:sp>
    </p:spTree>
    <p:extLst>
      <p:ext uri="{BB962C8B-B14F-4D97-AF65-F5344CB8AC3E}">
        <p14:creationId xmlns:p14="http://schemas.microsoft.com/office/powerpoint/2010/main" val="1955362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ts val="2100"/>
              </a:lnSpc>
              <a:spcBef>
                <a:spcPct val="0"/>
              </a:spcBef>
              <a:buFont typeface="Calibri" panose="020F0502020204030204" pitchFamily="34" charset="0"/>
              <a:buChar char="‒"/>
            </a:pPr>
            <a:r>
              <a:rPr lang="es-ES" altLang="en-US" dirty="0" smtClean="0">
                <a:latin typeface="Verdana" pitchFamily="34" charset="0"/>
                <a:ea typeface="ＭＳ Ｐゴシック" pitchFamily="34" charset="-128"/>
              </a:rPr>
              <a:t>Approximate price of equipment for CBM.</a:t>
            </a:r>
          </a:p>
          <a:p>
            <a:pPr marL="171450" indent="-171450" eaLnBrk="1" hangingPunct="1">
              <a:lnSpc>
                <a:spcPts val="2100"/>
              </a:lnSpc>
              <a:spcBef>
                <a:spcPct val="0"/>
              </a:spcBef>
              <a:buFont typeface="Calibri" panose="020F0502020204030204" pitchFamily="34" charset="0"/>
              <a:buChar char="‒"/>
            </a:pPr>
            <a:endParaRPr lang="es-ES" altLang="en-US" dirty="0" smtClean="0">
              <a:latin typeface="Verdana" pitchFamily="34" charset="0"/>
              <a:ea typeface="ＭＳ Ｐゴシック" pitchFamily="34" charset="-128"/>
            </a:endParaRPr>
          </a:p>
          <a:p>
            <a:pPr marL="171450" indent="-171450" eaLnBrk="1" hangingPunct="1">
              <a:lnSpc>
                <a:spcPts val="2100"/>
              </a:lnSpc>
              <a:spcBef>
                <a:spcPct val="0"/>
              </a:spcBef>
              <a:buFont typeface="Calibri" panose="020F0502020204030204" pitchFamily="34" charset="0"/>
              <a:buChar char="‒"/>
            </a:pPr>
            <a:r>
              <a:rPr lang="en-GB" altLang="en-US" dirty="0" smtClean="0">
                <a:latin typeface="Verdana" pitchFamily="34" charset="0"/>
                <a:ea typeface="ＭＳ Ｐゴシック" pitchFamily="34" charset="-128"/>
              </a:rPr>
              <a:t>Costs estimates were obtained from on-line catalogues of technical equipment and are valid for the United States. Any transport or import costs were not included. These are unitary prices; brigades may have more than one unit of some equipment.</a:t>
            </a:r>
          </a:p>
          <a:p>
            <a:pPr marL="171450" indent="-171450" eaLnBrk="1" hangingPunct="1">
              <a:lnSpc>
                <a:spcPts val="2100"/>
              </a:lnSpc>
              <a:spcBef>
                <a:spcPct val="0"/>
              </a:spcBef>
              <a:buFont typeface="Calibri" panose="020F0502020204030204" pitchFamily="34" charset="0"/>
              <a:buChar char="‒"/>
            </a:pPr>
            <a:endParaRPr lang="en-US" altLang="en-US" dirty="0" smtClean="0">
              <a:latin typeface="Verdana" pitchFamily="34" charset="0"/>
              <a:ea typeface="ＭＳ Ｐゴシック" pitchFamily="34" charset="-128"/>
            </a:endParaRPr>
          </a:p>
          <a:p>
            <a:pPr marL="171450" indent="-171450" eaLnBrk="1" hangingPunct="1">
              <a:lnSpc>
                <a:spcPts val="2100"/>
              </a:lnSpc>
              <a:spcBef>
                <a:spcPct val="0"/>
              </a:spcBef>
              <a:buFont typeface="Calibri" panose="020F0502020204030204" pitchFamily="34" charset="0"/>
              <a:buChar char="‒"/>
            </a:pPr>
            <a:r>
              <a:rPr lang="en-US" altLang="en-US" dirty="0" smtClean="0">
                <a:latin typeface="Verdana" pitchFamily="34" charset="0"/>
                <a:ea typeface="ＭＳ Ｐゴシック" pitchFamily="34" charset="-128"/>
              </a:rPr>
              <a:t>Capacities and resources needed will vary depending on the size of the area for implementation (economies of scale) and whether some activities are done in situ or centralized in a national system, in addition to data gathering services: data storage, analysis, evaluation, interpretation, reporting, use of data, etc.</a:t>
            </a:r>
            <a:endParaRPr lang="es-ES_tradnl" altLang="en-US" dirty="0" smtClean="0">
              <a:latin typeface="Verdana" pitchFamily="34" charset="0"/>
              <a:ea typeface="ＭＳ Ｐゴシック" pitchFamily="34" charset="-128"/>
            </a:endParaRPr>
          </a:p>
        </p:txBody>
      </p:sp>
      <p:sp>
        <p:nvSpPr>
          <p:cNvPr id="10445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AEAC421-469B-4D3E-9FFE-42B1DA4A8261}" type="slidenum">
              <a:rPr lang="en-GB" altLang="en-US" smtClean="0"/>
              <a:pPr/>
              <a:t>55</a:t>
            </a:fld>
            <a:endParaRPr lang="en-GB" altLang="en-US" dirty="0" smtClean="0"/>
          </a:p>
        </p:txBody>
      </p:sp>
    </p:spTree>
    <p:extLst>
      <p:ext uri="{BB962C8B-B14F-4D97-AF65-F5344CB8AC3E}">
        <p14:creationId xmlns:p14="http://schemas.microsoft.com/office/powerpoint/2010/main" val="2423908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4C882-0F47-4CE2-931F-0530184828FE}" type="slidenum">
              <a:rPr lang="en-GB" altLang="en-US" smtClean="0"/>
              <a:pPr/>
              <a:t>56</a:t>
            </a:fld>
            <a:endParaRPr lang="en-GB" altLang="en-US" dirty="0" smtClean="0"/>
          </a:p>
        </p:txBody>
      </p:sp>
    </p:spTree>
    <p:extLst>
      <p:ext uri="{BB962C8B-B14F-4D97-AF65-F5344CB8AC3E}">
        <p14:creationId xmlns:p14="http://schemas.microsoft.com/office/powerpoint/2010/main" val="4267899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p:txBody>
      </p:sp>
      <p:sp>
        <p:nvSpPr>
          <p:cNvPr id="10649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5E545A9-7639-440D-9C98-AA126A1A6E90}" type="slidenum">
              <a:rPr lang="en-GB" altLang="en-US" smtClean="0"/>
              <a:pPr/>
              <a:t>57</a:t>
            </a:fld>
            <a:endParaRPr lang="en-GB" altLang="en-US" dirty="0" smtClean="0"/>
          </a:p>
        </p:txBody>
      </p:sp>
    </p:spTree>
    <p:extLst>
      <p:ext uri="{BB962C8B-B14F-4D97-AF65-F5344CB8AC3E}">
        <p14:creationId xmlns:p14="http://schemas.microsoft.com/office/powerpoint/2010/main" val="1069482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Calibri" panose="020F0502020204030204" pitchFamily="34" charset="0"/>
              <a:buChar char="‒"/>
            </a:pPr>
            <a:r>
              <a:rPr lang="en-GB" altLang="en-US" dirty="0" smtClean="0">
                <a:latin typeface="Verdana" pitchFamily="34" charset="0"/>
                <a:ea typeface="ＭＳ Ｐゴシック" pitchFamily="34" charset="-128"/>
              </a:rPr>
              <a:t>Identify activities to be implemented</a:t>
            </a:r>
            <a:r>
              <a:rPr lang="en-GB" altLang="en-US" baseline="0" dirty="0" smtClean="0">
                <a:latin typeface="Verdana" pitchFamily="34" charset="0"/>
                <a:ea typeface="ＭＳ Ｐゴシック" pitchFamily="34" charset="-128"/>
              </a:rPr>
              <a:t> and</a:t>
            </a:r>
            <a:r>
              <a:rPr lang="en-GB" altLang="en-US" dirty="0" smtClean="0">
                <a:latin typeface="Verdana" pitchFamily="34" charset="0"/>
                <a:ea typeface="ＭＳ Ｐゴシック" pitchFamily="34" charset="-128"/>
              </a:rPr>
              <a:t> how they can be monitored: public programs, carbon markets, forest management schemes, forest inventories, ad hoc schemes)? Are the activities aligned to local needs and interests? How will implementation and results can be documented?</a:t>
            </a:r>
          </a:p>
        </p:txBody>
      </p:sp>
      <p:sp>
        <p:nvSpPr>
          <p:cNvPr id="10854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19D7588-37E6-411F-958C-8D920F9D8F6B}" type="slidenum">
              <a:rPr lang="en-GB" altLang="en-US" smtClean="0"/>
              <a:pPr/>
              <a:t>58</a:t>
            </a:fld>
            <a:endParaRPr lang="en-GB" altLang="en-US" dirty="0" smtClean="0"/>
          </a:p>
        </p:txBody>
      </p:sp>
    </p:spTree>
    <p:extLst>
      <p:ext uri="{BB962C8B-B14F-4D97-AF65-F5344CB8AC3E}">
        <p14:creationId xmlns:p14="http://schemas.microsoft.com/office/powerpoint/2010/main" val="84440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6</a:t>
            </a:fld>
            <a:endParaRPr lang="en-GB" altLang="en-US" dirty="0" smtClean="0"/>
          </a:p>
        </p:txBody>
      </p:sp>
    </p:spTree>
    <p:extLst>
      <p:ext uri="{BB962C8B-B14F-4D97-AF65-F5344CB8AC3E}">
        <p14:creationId xmlns:p14="http://schemas.microsoft.com/office/powerpoint/2010/main" val="3343577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59</a:t>
            </a:fld>
            <a:endParaRPr lang="en-GB" dirty="0"/>
          </a:p>
        </p:txBody>
      </p:sp>
    </p:spTree>
    <p:extLst>
      <p:ext uri="{BB962C8B-B14F-4D97-AF65-F5344CB8AC3E}">
        <p14:creationId xmlns:p14="http://schemas.microsoft.com/office/powerpoint/2010/main" val="3137594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D1B70A-2F73-4DCA-98AF-AF2211D3B145}" type="slidenum">
              <a:rPr lang="en-GB" smtClean="0"/>
              <a:pPr>
                <a:defRPr/>
              </a:pPr>
              <a:t>63</a:t>
            </a:fld>
            <a:endParaRPr lang="en-GB" dirty="0"/>
          </a:p>
        </p:txBody>
      </p:sp>
    </p:spTree>
    <p:extLst>
      <p:ext uri="{BB962C8B-B14F-4D97-AF65-F5344CB8AC3E}">
        <p14:creationId xmlns:p14="http://schemas.microsoft.com/office/powerpoint/2010/main" val="22040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Verdana" panose="020B0604030504040204" pitchFamily="34" charset="0"/>
              <a:buChar char="−"/>
            </a:pPr>
            <a:r>
              <a:rPr lang="en-US" altLang="en-US" dirty="0" smtClean="0">
                <a:latin typeface="Verdana" pitchFamily="34" charset="0"/>
                <a:ea typeface="ＭＳ Ｐゴシック" pitchFamily="34" charset="-128"/>
              </a:rPr>
              <a:t>There is a need to include CBM as part of the monitoring systems for REDD+.</a:t>
            </a:r>
          </a:p>
          <a:p>
            <a:pPr marL="171450" indent="-171450" eaLnBrk="1" hangingPunct="1">
              <a:buFont typeface="Verdana" panose="020B0604030504040204" pitchFamily="34" charset="0"/>
              <a:buChar char="−"/>
            </a:pPr>
            <a:endParaRPr lang="en-US" altLang="en-US"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en-US" altLang="en-US" dirty="0" smtClean="0">
                <a:latin typeface="Verdana" pitchFamily="34" charset="0"/>
                <a:ea typeface="ＭＳ Ｐゴシック" pitchFamily="34" charset="-128"/>
              </a:rPr>
              <a:t>Countries have been requested by the Conference of the Parties under the UNFCC, to create national forest monitoring systems as part or REDD+. Essentially these systems require information of forest area and changes in forest area and the associated carbon stocks and stock changes. Much of the data to be included in these systems will come from remote sensing, but ground-level data will be essential not only for calibrating remotely sensed data but also for assessing change which cannot easily be measured using satellite images, particularly rates of degradation and of forest enhancement.</a:t>
            </a:r>
          </a:p>
          <a:p>
            <a:pPr marL="171450" indent="-171450" eaLnBrk="1" hangingPunct="1">
              <a:buFont typeface="Verdana" panose="020B0604030504040204" pitchFamily="34" charset="0"/>
              <a:buChar char="−"/>
            </a:pPr>
            <a:endParaRPr lang="en-US" altLang="en-US" dirty="0" smtClean="0">
              <a:latin typeface="Verdana" pitchFamily="34" charset="0"/>
              <a:ea typeface="ＭＳ Ｐゴシック" pitchFamily="34" charset="-128"/>
            </a:endParaRPr>
          </a:p>
          <a:p>
            <a:pPr marL="171450" indent="-171450" eaLnBrk="1" hangingPunct="1">
              <a:buFont typeface="Verdana" panose="020B0604030504040204" pitchFamily="34" charset="0"/>
              <a:buChar char="−"/>
            </a:pPr>
            <a:r>
              <a:rPr lang="en-US" altLang="en-US" dirty="0" smtClean="0">
                <a:latin typeface="Verdana" pitchFamily="34" charset="0"/>
                <a:ea typeface="ＭＳ Ｐゴシック" pitchFamily="34" charset="-128"/>
              </a:rPr>
              <a:t>In the first instance, estimates of carbon emissions and removals as part of national systems may be done using data of relatively low accuracy (Tier 1), but over time the specificity of these estimates and of the baselines could be greatly increased by the availability of local level Tier 3 information that can be potentially be produced through CBM.</a:t>
            </a:r>
          </a:p>
          <a:p>
            <a:pPr eaLnBrk="1" hangingPunct="1"/>
            <a:endParaRPr lang="es-ES_tradnl" altLang="en-US" dirty="0" smtClean="0">
              <a:latin typeface="Verdana" pitchFamily="34" charset="0"/>
              <a:ea typeface="ＭＳ Ｐゴシック" pitchFamily="34" charset="-128"/>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98186DA-9E68-4D6D-850A-E2AA8A676F7D}" type="slidenum">
              <a:rPr lang="en-GB" altLang="en-US" smtClean="0"/>
              <a:pPr/>
              <a:t>7</a:t>
            </a:fld>
            <a:endParaRPr lang="en-GB" altLang="en-US" dirty="0" smtClean="0"/>
          </a:p>
        </p:txBody>
      </p:sp>
    </p:spTree>
    <p:extLst>
      <p:ext uri="{BB962C8B-B14F-4D97-AF65-F5344CB8AC3E}">
        <p14:creationId xmlns:p14="http://schemas.microsoft.com/office/powerpoint/2010/main" val="358790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Verdana" panose="020B0604030504040204" pitchFamily="34" charset="0"/>
              <a:buChar char="−"/>
            </a:pPr>
            <a:r>
              <a:rPr lang="en-US" altLang="en-US" dirty="0" smtClean="0">
                <a:latin typeface="Verdana" pitchFamily="34" charset="0"/>
                <a:ea typeface="ＭＳ Ｐゴシック" pitchFamily="34" charset="-128"/>
              </a:rPr>
              <a:t>Most countries do not have adequate data from national forest inventories for this, but where communities are engaged in managing forests, such data could be gathered.</a:t>
            </a:r>
            <a:endParaRPr lang="es-ES_tradnl" altLang="en-US" dirty="0" smtClean="0">
              <a:latin typeface="Verdana" pitchFamily="34" charset="0"/>
              <a:ea typeface="ＭＳ Ｐゴシック" pitchFamily="34" charset="-128"/>
            </a:endParaRPr>
          </a:p>
          <a:p>
            <a:endParaRPr lang="en-GB" altLang="en-US" dirty="0" smtClean="0">
              <a:ea typeface="ＭＳ Ｐゴシック" pitchFamily="34" charset="-128"/>
            </a:endParaRPr>
          </a:p>
        </p:txBody>
      </p:sp>
      <p:sp>
        <p:nvSpPr>
          <p:cNvPr id="34819"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FBB7D9E-401B-46EC-BB52-521D2923AD7D}" type="slidenum">
              <a:rPr lang="en-GB" altLang="en-US" smtClean="0"/>
              <a:pPr/>
              <a:t>8</a:t>
            </a:fld>
            <a:endParaRPr lang="en-GB" altLang="en-US" dirty="0" smtClean="0"/>
          </a:p>
        </p:txBody>
      </p:sp>
    </p:spTree>
    <p:extLst>
      <p:ext uri="{BB962C8B-B14F-4D97-AF65-F5344CB8AC3E}">
        <p14:creationId xmlns:p14="http://schemas.microsoft.com/office/powerpoint/2010/main" val="316839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dirty="0" smtClean="0">
                <a:ea typeface="ＭＳ Ｐゴシック" pitchFamily="34" charset="-128"/>
              </a:rPr>
              <a:t>REDD+ and the NFMS and MRV systems will be implemented in a phased approach.</a:t>
            </a:r>
          </a:p>
          <a:p>
            <a:pPr marL="171450" indent="-171450">
              <a:buFontTx/>
              <a:buChar char="−"/>
            </a:pPr>
            <a:endParaRPr lang="en-GB" altLang="en-US" dirty="0" smtClean="0">
              <a:ea typeface="ＭＳ Ｐゴシック" pitchFamily="34" charset="-128"/>
            </a:endParaRPr>
          </a:p>
          <a:p>
            <a:pPr marL="171450" indent="-171450" eaLnBrk="1" hangingPunct="1">
              <a:buFontTx/>
              <a:buChar char="−"/>
            </a:pPr>
            <a:r>
              <a:rPr lang="en-GB" altLang="en-US" dirty="0" smtClean="0">
                <a:latin typeface="Verdana" pitchFamily="34" charset="0"/>
                <a:ea typeface="ＭＳ Ｐゴシック" pitchFamily="34" charset="-128"/>
              </a:rPr>
              <a:t>CBM offers the opportunity to provide more detailed information—Tier 3, Approach 3 data—although only in the areas where communities are actively engaged in forest management and/or REDD+ activities.</a:t>
            </a:r>
          </a:p>
          <a:p>
            <a:pPr marL="171450" indent="-171450" eaLnBrk="1" hangingPunct="1">
              <a:buFontTx/>
              <a:buChar char="−"/>
            </a:pPr>
            <a:endParaRPr lang="en-GB" altLang="en-US" dirty="0" smtClean="0">
              <a:latin typeface="Verdana" pitchFamily="34" charset="0"/>
              <a:ea typeface="ＭＳ Ｐゴシック" pitchFamily="34" charset="-128"/>
            </a:endParaRPr>
          </a:p>
          <a:p>
            <a:pPr marL="171450" indent="-171450" eaLnBrk="1" hangingPunct="1">
              <a:buFontTx/>
              <a:buChar char="−"/>
            </a:pPr>
            <a:r>
              <a:rPr lang="en-GB" altLang="en-US" dirty="0" smtClean="0">
                <a:latin typeface="Verdana" pitchFamily="34" charset="0"/>
                <a:ea typeface="ＭＳ Ｐゴシック" pitchFamily="34" charset="-128"/>
              </a:rPr>
              <a:t>One important potential contribution of CBM is the addition of the </a:t>
            </a:r>
            <a:r>
              <a:rPr lang="en-GB" altLang="en-US" i="1" dirty="0" smtClean="0">
                <a:latin typeface="Verdana" pitchFamily="34" charset="0"/>
                <a:ea typeface="ＭＳ Ｐゴシック" pitchFamily="34" charset="-128"/>
              </a:rPr>
              <a:t>type of management </a:t>
            </a:r>
            <a:r>
              <a:rPr lang="en-GB" altLang="en-US" dirty="0" smtClean="0">
                <a:latin typeface="Verdana" pitchFamily="34" charset="0"/>
                <a:ea typeface="ＭＳ Ｐゴシック" pitchFamily="34" charset="-128"/>
              </a:rPr>
              <a:t>as a new variable for the classification of forests and estimation of carbon emissions and removals. Typically, NFMS classifies land and forests according to land-use type or vegetation cover but is unable to identify different management practices. CBM can provide this information since communities can identify and map polygons of forest under different types of management. These particularities can help in explaining the variability of carbon content, emissions, and removals in forests and reduce the uncertainty of information in REDD+.</a:t>
            </a:r>
            <a:endParaRPr lang="en-GB" altLang="en-US" dirty="0" smtClean="0">
              <a:ea typeface="ＭＳ Ｐゴシック" pitchFamily="34" charset="-128"/>
            </a:endParaRPr>
          </a:p>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368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6A7B999-031D-49E5-85DC-57BFCC547F28}" type="slidenum">
              <a:rPr lang="en-GB" altLang="en-US" smtClean="0"/>
              <a:pPr/>
              <a:t>9</a:t>
            </a:fld>
            <a:endParaRPr lang="en-GB" altLang="en-US" dirty="0" smtClean="0"/>
          </a:p>
        </p:txBody>
      </p:sp>
    </p:spTree>
    <p:extLst>
      <p:ext uri="{BB962C8B-B14F-4D97-AF65-F5344CB8AC3E}">
        <p14:creationId xmlns:p14="http://schemas.microsoft.com/office/powerpoint/2010/main" val="292395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alibri" panose="020F0502020204030204" pitchFamily="34" charset="0"/>
              <a:buChar char="−"/>
            </a:pPr>
            <a:r>
              <a:rPr lang="en-GB" altLang="en-US" dirty="0" smtClean="0">
                <a:ea typeface="ＭＳ Ｐゴシック" pitchFamily="34" charset="-128"/>
              </a:rPr>
              <a:t>The decisions adopted at the COP indicate that the NFMSs should be consistent with the methods and estimates of emissions and removals of the national inventories of greenhouse gas (GHG) emissions and removals. These inventories are submitted periodically by countries to the UNFCCC and are based on the methodologies published by the IPCC. In the case of the chapters on “Land Use, Land-Use Change and Forestry” (IPCC, 2003, GPG LULUCF) or the “Agriculture, Forestry and Other Land Uses” (IPCC, 2006, AFOLU GL), the two main sources of information correspond to that of carbon stocks and stock changes and geographical information on the areas that are under different land uses; this second group of information is also called activity data (AD). The phased approach indicates that monitoring systems should move toward the generation of Tier 3 local data for carbon stocks and geographically explicit information on forest areas with high resolution and frequent updates. An appropriate CBM program could contribute to the generation of these two types of information.</a:t>
            </a:r>
          </a:p>
          <a:p>
            <a:pPr marL="171450" indent="-171450">
              <a:buFont typeface="Calibri" panose="020F0502020204030204" pitchFamily="34" charset="0"/>
              <a:buChar char="−"/>
            </a:pPr>
            <a:endParaRPr lang="en-GB" altLang="en-US" dirty="0" smtClean="0">
              <a:ea typeface="ＭＳ Ｐゴシック" pitchFamily="34" charset="-128"/>
            </a:endParaRPr>
          </a:p>
          <a:p>
            <a:pPr marL="171450" indent="-171450">
              <a:buFont typeface="Calibri" panose="020F0502020204030204" pitchFamily="34" charset="0"/>
              <a:buChar char="−"/>
            </a:pPr>
            <a:r>
              <a:rPr lang="en-GB" altLang="en-US" dirty="0" smtClean="0">
                <a:ea typeface="ＭＳ Ｐゴシック" pitchFamily="34" charset="-128"/>
              </a:rPr>
              <a:t>Note: NGHGI = National Greenhouse Gas Inventories.</a:t>
            </a:r>
          </a:p>
        </p:txBody>
      </p:sp>
      <p:sp>
        <p:nvSpPr>
          <p:cNvPr id="3891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2030CFF-90F1-4AFC-8C7D-74884330D828}" type="slidenum">
              <a:rPr lang="en-GB" altLang="en-US" smtClean="0"/>
              <a:pPr/>
              <a:t>10</a:t>
            </a:fld>
            <a:endParaRPr lang="en-GB" altLang="en-US" dirty="0" smtClean="0"/>
          </a:p>
        </p:txBody>
      </p:sp>
    </p:spTree>
    <p:extLst>
      <p:ext uri="{BB962C8B-B14F-4D97-AF65-F5344CB8AC3E}">
        <p14:creationId xmlns:p14="http://schemas.microsoft.com/office/powerpoint/2010/main" val="20550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1234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3156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9988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71762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8768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223624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4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81843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66284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698578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5" name="Rechthoek 8"/>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ea typeface="ＭＳ Ｐゴシック" charset="0"/>
              </a:rPr>
              <a:t>Space for partner logo’s </a:t>
            </a:r>
            <a:br>
              <a:rPr lang="en-GB" sz="1000" dirty="0">
                <a:solidFill>
                  <a:srgbClr val="D5D2CA"/>
                </a:solidFill>
                <a:ea typeface="ＭＳ Ｐゴシック" charset="0"/>
              </a:rPr>
            </a:br>
            <a:r>
              <a:rPr lang="en-GB" sz="800" dirty="0">
                <a:solidFill>
                  <a:srgbClr val="D5D2CA"/>
                </a:solidFill>
                <a:ea typeface="ＭＳ Ｐゴシック" charset="0"/>
              </a:rPr>
              <a:t>(place a white shape behind the logo’s to hide this text and border)</a:t>
            </a:r>
          </a:p>
        </p:txBody>
      </p:sp>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41354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40028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C8C79F35-39C9-41B4-A1EE-EA4DE9558890}" type="datetimeFigureOut">
              <a:rPr lang="es-ES"/>
              <a:pPr>
                <a:defRPr/>
              </a:pPr>
              <a:t>26/04/2017</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mn-ea"/>
              </a:defRPr>
            </a:lvl1pPr>
          </a:lstStyle>
          <a:p>
            <a:pPr>
              <a:defRPr/>
            </a:pPr>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0"/>
              </a:defRPr>
            </a:lvl1pPr>
          </a:lstStyle>
          <a:p>
            <a:pPr>
              <a:defRPr/>
            </a:pPr>
            <a:fld id="{6138EBC1-C55B-43CD-BDE1-288EB542D706}" type="slidenum">
              <a:rPr lang="es-ES"/>
              <a:pPr>
                <a:defRPr/>
              </a:pPr>
              <a:t>‹#›</a:t>
            </a:fld>
            <a:endParaRPr lang="es-ES" dirty="0"/>
          </a:p>
        </p:txBody>
      </p:sp>
    </p:spTree>
    <p:extLst>
      <p:ext uri="{BB962C8B-B14F-4D97-AF65-F5344CB8AC3E}">
        <p14:creationId xmlns:p14="http://schemas.microsoft.com/office/powerpoint/2010/main" val="6689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23201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762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259711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pPr lvl="0"/>
            <a:endParaRPr lang="nl-NL" noProof="0" dirty="0"/>
          </a:p>
        </p:txBody>
      </p:sp>
    </p:spTree>
    <p:extLst>
      <p:ext uri="{BB962C8B-B14F-4D97-AF65-F5344CB8AC3E}">
        <p14:creationId xmlns:p14="http://schemas.microsoft.com/office/powerpoint/2010/main" val="1025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pPr lvl="0"/>
            <a:endParaRPr lang="nl-NL" noProof="0" dirty="0"/>
          </a:p>
        </p:txBody>
      </p:sp>
    </p:spTree>
    <p:extLst>
      <p:ext uri="{BB962C8B-B14F-4D97-AF65-F5344CB8AC3E}">
        <p14:creationId xmlns:p14="http://schemas.microsoft.com/office/powerpoint/2010/main" val="10874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12" name="Rechthoek 12"/>
          <p:cNvSpPr/>
          <p:nvPr userDrawn="1"/>
        </p:nvSpPr>
        <p:spPr>
          <a:xfrm>
            <a:off x="3800475" y="6127750"/>
            <a:ext cx="5141913" cy="614363"/>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sz="1000" dirty="0">
                <a:solidFill>
                  <a:srgbClr val="D5D2CA"/>
                </a:solidFill>
                <a:ea typeface="ＭＳ Ｐゴシック" charset="0"/>
              </a:rPr>
              <a:t>Space for partner logo’s </a:t>
            </a:r>
            <a:br>
              <a:rPr lang="en-GB" sz="1000" dirty="0">
                <a:solidFill>
                  <a:srgbClr val="D5D2CA"/>
                </a:solidFill>
                <a:ea typeface="ＭＳ Ｐゴシック" charset="0"/>
              </a:rPr>
            </a:br>
            <a:r>
              <a:rPr lang="en-GB" sz="800" dirty="0">
                <a:solidFill>
                  <a:srgbClr val="D5D2CA"/>
                </a:solidFill>
                <a:ea typeface="ＭＳ Ｐゴシック" charset="0"/>
              </a:rPr>
              <a:t>(place a white shape behind the logo’s to hide this text and border)</a:t>
            </a:r>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15" name="Tijdelijke aanduiding voor tekst 4"/>
          <p:cNvSpPr>
            <a:spLocks noGrp="1"/>
          </p:cNvSpPr>
          <p:nvPr>
            <p:ph type="body" sz="quarter" idx="23"/>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extLst>
      <p:ext uri="{BB962C8B-B14F-4D97-AF65-F5344CB8AC3E}">
        <p14:creationId xmlns:p14="http://schemas.microsoft.com/office/powerpoint/2010/main" val="47798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228856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79875" name="Tijdelijke aanduiding voor tekst 23"/>
          <p:cNvSpPr>
            <a:spLocks noGrp="1"/>
          </p:cNvSpPr>
          <p:nvPr>
            <p:ph type="body" idx="1"/>
          </p:nvPr>
        </p:nvSpPr>
        <p:spPr bwMode="auto">
          <a:xfrm>
            <a:off x="420688" y="1843088"/>
            <a:ext cx="85217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modelstijlen te bewerken</a:t>
            </a:r>
          </a:p>
          <a:p>
            <a:pPr lvl="1"/>
            <a:r>
              <a:rPr lang="en-GB" altLang="en-US" smtClean="0"/>
              <a:t>Tweede niveau</a:t>
            </a:r>
          </a:p>
          <a:p>
            <a:pPr lvl="2"/>
            <a:r>
              <a:rPr lang="en-GB" altLang="en-US" smtClean="0"/>
              <a:t>Derde niveau</a:t>
            </a:r>
          </a:p>
          <a:p>
            <a:pPr lvl="3"/>
            <a:r>
              <a:rPr lang="en-GB" altLang="en-US" smtClean="0"/>
              <a:t>Vierde niveau</a:t>
            </a:r>
          </a:p>
          <a:p>
            <a:pPr lvl="4"/>
            <a:r>
              <a:rPr lang="en-GB" altLang="en-US" smtClean="0"/>
              <a:t>Vijfde niveau</a:t>
            </a:r>
          </a:p>
          <a:p>
            <a:pPr lvl="4"/>
            <a:endParaRPr lang="en-GB" altLang="en-US" smtClean="0"/>
          </a:p>
        </p:txBody>
      </p:sp>
      <p:sp>
        <p:nvSpPr>
          <p:cNvPr id="19" name="Rectangle 1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 name="TextBox 19"/>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2.4 Incorporating CBM in national (or sub-national/ jurisdictional) REDD+ monitoring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21" name="Chevron 20"/>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23"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69" r:id="rId2"/>
    <p:sldLayoutId id="2147483670" r:id="rId3"/>
    <p:sldLayoutId id="2147483671" r:id="rId4"/>
    <p:sldLayoutId id="2147483672" r:id="rId5"/>
    <p:sldLayoutId id="2147483673" r:id="rId6"/>
    <p:sldLayoutId id="2147483674" r:id="rId7"/>
    <p:sldLayoutId id="2147483675"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6" r:id="rId19"/>
    <p:sldLayoutId id="2147483677" r:id="rId20"/>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ＭＳ Ｐゴシック" charset="0"/>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2pPr>
      <a:lvl3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3pPr>
      <a:lvl4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4pPr>
      <a:lvl5pPr algn="l" rtl="0" eaLnBrk="0" fontAlgn="base" hangingPunct="0">
        <a:lnSpc>
          <a:spcPts val="4000"/>
        </a:lnSpc>
        <a:spcBef>
          <a:spcPct val="0"/>
        </a:spcBef>
        <a:spcAft>
          <a:spcPct val="0"/>
        </a:spcAft>
        <a:defRPr sz="3000">
          <a:solidFill>
            <a:schemeClr val="bg2"/>
          </a:solidFill>
          <a:latin typeface="Verdana" pitchFamily="34" charset="0"/>
          <a:ea typeface="ＭＳ Ｐゴシック"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ＭＳ Ｐゴシック" charset="0"/>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ＭＳ Ｐゴシック" charset="0"/>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hrc.org/resources/fieldguides/carbon/pdf/chapter6.pdf" TargetMode="External"/><Relationship Id="rId7" Type="http://schemas.openxmlformats.org/officeDocument/2006/relationships/hyperlink" Target="http://202.99.63.183/tanhui/thjl/Winrock%20International%20%E7%A2%B3%E7%9B%91%E6%B5%8B%E6%8C%87%E5%8D%9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un.org.vn/en/component/docman/cat_view/130-un-viet-nam-joint-publications/209-climate-change-joint-un-publications.html?orderby=dmdate_published" TargetMode="External"/><Relationship Id="rId5" Type="http://schemas.openxmlformats.org/officeDocument/2006/relationships/hyperlink" Target="http://www.ansab.org/wp-content/uploads/2010/08/Carbon-Measurement-Guideline-REDD-final.pdf" TargetMode="External"/><Relationship Id="rId4" Type="http://schemas.openxmlformats.org/officeDocument/2006/relationships/hyperlink" Target="http://www.communitycarbonforestry.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forestry-suppliers.com/index1.asp"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alianza-mredd.org/wp-content/uploads/2013/11/4_Balderas-2013-WhitePaper.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000" y="69933"/>
            <a:ext cx="8807438" cy="1866047"/>
          </a:xfrm>
        </p:spPr>
        <p:txBody>
          <a:bodyPr/>
          <a:lstStyle/>
          <a:p>
            <a:pPr eaLnBrk="1" hangingPunct="1">
              <a:defRPr/>
            </a:pPr>
            <a:r>
              <a:rPr lang="en-US" sz="2800" dirty="0" smtClean="0">
                <a:ea typeface="+mj-ea"/>
              </a:rPr>
              <a:t>Module </a:t>
            </a:r>
            <a:r>
              <a:rPr lang="en-GB" sz="2800" dirty="0" smtClean="0">
                <a:ea typeface="+mj-ea"/>
              </a:rPr>
              <a:t>2.4 Incorporating community-based monitoring (CBM) in national (or subnational/ jurisdictional)* REDD+ monitoring</a:t>
            </a:r>
            <a:endParaRPr lang="en-US" sz="2800" dirty="0" smtClean="0">
              <a:ea typeface="+mj-ea"/>
            </a:endParaRPr>
          </a:p>
        </p:txBody>
      </p:sp>
      <p:pic>
        <p:nvPicPr>
          <p:cNvPr id="25605" name="Picture 1" descr="J:\Docs twinned Feb 28\Work\Kyoto project\Images\Kyoto Images\Tanzania Verplanke picture 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351" y="1981200"/>
            <a:ext cx="2945412" cy="346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6" name="Picture 5"/>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7" name="Picture 6"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8"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9"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7134224" y="5477560"/>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May 2015 </a:t>
            </a:r>
          </a:p>
        </p:txBody>
      </p:sp>
      <p:pic>
        <p:nvPicPr>
          <p:cNvPr id="11" name="Picture 10"/>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2" name="Rectangle 11"/>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
        <p:nvSpPr>
          <p:cNvPr id="25604" name="Tijdelijke aanduiding voor tekst 6"/>
          <p:cNvSpPr>
            <a:spLocks noGrp="1"/>
          </p:cNvSpPr>
          <p:nvPr>
            <p:ph type="body" sz="quarter" idx="10"/>
          </p:nvPr>
        </p:nvSpPr>
        <p:spPr>
          <a:xfrm>
            <a:off x="295274" y="1990724"/>
            <a:ext cx="5915026" cy="4089952"/>
          </a:xfrm>
        </p:spPr>
        <p:txBody>
          <a:bodyPr/>
          <a:lstStyle/>
          <a:p>
            <a:pPr eaLnBrk="1" hangingPunct="1">
              <a:lnSpc>
                <a:spcPct val="100000"/>
              </a:lnSpc>
              <a:buFont typeface="Wingdings" pitchFamily="2" charset="2"/>
              <a:buNone/>
            </a:pPr>
            <a:r>
              <a:rPr lang="en-US" altLang="en-US" sz="1600" i="1" dirty="0" smtClean="0">
                <a:ea typeface="ＭＳ Ｐゴシック" pitchFamily="34" charset="-128"/>
              </a:rPr>
              <a:t>Module developers:</a:t>
            </a:r>
          </a:p>
          <a:p>
            <a:pPr marL="990600" indent="-542925" eaLnBrk="1" hangingPunct="1">
              <a:lnSpc>
                <a:spcPct val="100000"/>
              </a:lnSpc>
              <a:buNone/>
            </a:pPr>
            <a:r>
              <a:rPr lang="en-US" altLang="en-US" sz="1400" dirty="0" smtClean="0">
                <a:ea typeface="ＭＳ Ｐゴシック" pitchFamily="34" charset="-128"/>
              </a:rPr>
              <a:t>Arturo Balderas Torres, </a:t>
            </a:r>
            <a:r>
              <a:rPr lang="en-GB" sz="1400" dirty="0"/>
              <a:t>Universidad Nacional </a:t>
            </a:r>
            <a:r>
              <a:rPr lang="en-GB" sz="1400" dirty="0" smtClean="0"/>
              <a:t/>
            </a:r>
            <a:br>
              <a:rPr lang="en-GB" sz="1400" dirty="0" smtClean="0"/>
            </a:br>
            <a:r>
              <a:rPr lang="en-GB" sz="1400" dirty="0" smtClean="0"/>
              <a:t>Autónoma </a:t>
            </a:r>
            <a:r>
              <a:rPr lang="en-GB" sz="1400" dirty="0"/>
              <a:t>de Mexico</a:t>
            </a:r>
          </a:p>
          <a:p>
            <a:pPr marL="990600" indent="-542925" eaLnBrk="1" hangingPunct="1">
              <a:lnSpc>
                <a:spcPct val="100000"/>
              </a:lnSpc>
              <a:buNone/>
            </a:pPr>
            <a:r>
              <a:rPr lang="en-US" altLang="en-US" sz="1400" dirty="0" smtClean="0">
                <a:ea typeface="ＭＳ Ｐゴシック" pitchFamily="34" charset="-128"/>
              </a:rPr>
              <a:t>Margaret Skutsch, </a:t>
            </a:r>
            <a:r>
              <a:rPr lang="en-GB" sz="1400" dirty="0"/>
              <a:t>Universidad Nacional </a:t>
            </a:r>
            <a:r>
              <a:rPr lang="en-GB" sz="1400" dirty="0" smtClean="0"/>
              <a:t/>
            </a:r>
            <a:br>
              <a:rPr lang="en-GB" sz="1400" dirty="0" smtClean="0"/>
            </a:br>
            <a:r>
              <a:rPr lang="en-GB" sz="1400" dirty="0" smtClean="0"/>
              <a:t>Autónoma </a:t>
            </a:r>
            <a:r>
              <a:rPr lang="en-GB" sz="1400" dirty="0"/>
              <a:t>de Mexico</a:t>
            </a:r>
          </a:p>
          <a:p>
            <a:pPr eaLnBrk="1" hangingPunct="1">
              <a:lnSpc>
                <a:spcPct val="100000"/>
              </a:lnSpc>
              <a:buFont typeface="Wingdings" pitchFamily="2" charset="2"/>
              <a:buNone/>
            </a:pPr>
            <a:r>
              <a:rPr lang="en-US" altLang="en-US" sz="1600" i="1" dirty="0" smtClean="0">
                <a:ea typeface="ＭＳ Ｐゴシック" pitchFamily="34" charset="-128"/>
              </a:rPr>
              <a:t>After the course, participants should be able to:</a:t>
            </a:r>
          </a:p>
          <a:p>
            <a:pPr eaLnBrk="1" hangingPunct="1">
              <a:lnSpc>
                <a:spcPct val="100000"/>
              </a:lnSpc>
              <a:buFont typeface="Arial" pitchFamily="34" charset="0"/>
              <a:buChar char="•"/>
            </a:pPr>
            <a:r>
              <a:rPr lang="en-GB" altLang="en-US" sz="1600" dirty="0" smtClean="0">
                <a:ea typeface="ＭＳ Ｐゴシック" pitchFamily="34" charset="-128"/>
              </a:rPr>
              <a:t>Present arguments for the benefits of CBM as </a:t>
            </a:r>
            <a:br>
              <a:rPr lang="en-GB" altLang="en-US" sz="1600" dirty="0" smtClean="0">
                <a:ea typeface="ＭＳ Ｐゴシック" pitchFamily="34" charset="-128"/>
              </a:rPr>
            </a:br>
            <a:r>
              <a:rPr lang="en-GB" altLang="en-US" sz="1600" dirty="0" smtClean="0">
                <a:ea typeface="ＭＳ Ｐゴシック" pitchFamily="34" charset="-128"/>
              </a:rPr>
              <a:t>an element within national REDD+ monitoring</a:t>
            </a:r>
            <a:endParaRPr lang="nl-NL" altLang="en-US" sz="1600" dirty="0" smtClean="0">
              <a:ea typeface="ＭＳ Ｐゴシック" pitchFamily="34" charset="-128"/>
            </a:endParaRPr>
          </a:p>
          <a:p>
            <a:pPr eaLnBrk="1" hangingPunct="1">
              <a:lnSpc>
                <a:spcPct val="100000"/>
              </a:lnSpc>
              <a:buFont typeface="Arial" pitchFamily="34" charset="0"/>
              <a:buChar char="•"/>
            </a:pPr>
            <a:r>
              <a:rPr lang="en-GB" altLang="en-US" sz="1600" dirty="0" smtClean="0">
                <a:ea typeface="ＭＳ Ｐゴシック" pitchFamily="34" charset="-128"/>
              </a:rPr>
              <a:t>Explain the steps needed to set up CBM as an element within national REDD+ monitoring</a:t>
            </a:r>
          </a:p>
          <a:p>
            <a:pPr eaLnBrk="1" hangingPunct="1">
              <a:lnSpc>
                <a:spcPct val="100000"/>
              </a:lnSpc>
              <a:buFont typeface="Arial" pitchFamily="34" charset="0"/>
              <a:buNone/>
            </a:pPr>
            <a:r>
              <a:rPr lang="en-GB" altLang="en-US" sz="1400" dirty="0" smtClean="0">
                <a:ea typeface="ＭＳ Ｐゴシック" pitchFamily="34" charset="-128"/>
              </a:rPr>
              <a:t>*  </a:t>
            </a:r>
            <a:r>
              <a:rPr lang="en-GB" altLang="en-US" sz="1400" i="1" dirty="0" smtClean="0">
                <a:ea typeface="ＭＳ Ｐゴシック" pitchFamily="34" charset="-128"/>
              </a:rPr>
              <a:t>Advice presented here applies equally to the cases of national and subnational/jurisdictional REDD+ monitoring.</a:t>
            </a:r>
          </a:p>
          <a:p>
            <a:pPr eaLnBrk="1" hangingPunct="1">
              <a:lnSpc>
                <a:spcPct val="100000"/>
              </a:lnSpc>
              <a:buFont typeface="Arial" pitchFamily="34" charset="0"/>
              <a:buChar char="•"/>
            </a:pPr>
            <a:endParaRPr lang="nl-NL" altLang="en-US" sz="1600" dirty="0" smtClean="0">
              <a:ea typeface="ＭＳ Ｐゴシック" pitchFamily="34" charset="-128"/>
            </a:endParaRPr>
          </a:p>
          <a:p>
            <a:pPr eaLnBrk="1" hangingPunct="1">
              <a:lnSpc>
                <a:spcPct val="100000"/>
              </a:lnSpc>
              <a:buFont typeface="Arial" pitchFamily="34" charset="0"/>
              <a:buChar char="•"/>
            </a:pPr>
            <a:endParaRPr lang="nl-NL" altLang="en-US" sz="1600" dirty="0" smtClean="0">
              <a:ea typeface="ＭＳ Ｐゴシック" pitchFamily="34" charset="-128"/>
            </a:endParaRPr>
          </a:p>
          <a:p>
            <a:pPr eaLnBrk="1" hangingPunct="1">
              <a:lnSpc>
                <a:spcPct val="100000"/>
              </a:lnSpc>
              <a:buFont typeface="Wingdings" pitchFamily="2" charset="2"/>
              <a:buNone/>
            </a:pPr>
            <a:endParaRPr lang="en-US" alt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3"/>
          <p:cNvPicPr>
            <a:picLocks noChangeAspect="1"/>
          </p:cNvPicPr>
          <p:nvPr/>
        </p:nvPicPr>
        <p:blipFill rotWithShape="1">
          <a:blip r:embed="rId3">
            <a:extLst>
              <a:ext uri="{28A0092B-C50C-407E-A947-70E740481C1C}">
                <a14:useLocalDpi xmlns:a14="http://schemas.microsoft.com/office/drawing/2010/main" val="0"/>
              </a:ext>
            </a:extLst>
          </a:blip>
          <a:srcRect l="3078" t="6757" r="2988" b="16634"/>
          <a:stretch/>
        </p:blipFill>
        <p:spPr bwMode="auto">
          <a:xfrm>
            <a:off x="1243013" y="1633538"/>
            <a:ext cx="70929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222250" y="150320"/>
            <a:ext cx="8712188"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800" dirty="0" smtClean="0">
                <a:solidFill>
                  <a:schemeClr val="bg2"/>
                </a:solidFill>
                <a:latin typeface="Verdana" pitchFamily="34" charset="0"/>
              </a:rPr>
              <a:t>Opportunity for CBM within phased approach for building NFMSs</a:t>
            </a:r>
          </a:p>
        </p:txBody>
      </p:sp>
      <p:sp>
        <p:nvSpPr>
          <p:cNvPr id="4" name="CuadroTexto 13"/>
          <p:cNvSpPr txBox="1">
            <a:spLocks noChangeArrowheads="1"/>
          </p:cNvSpPr>
          <p:nvPr/>
        </p:nvSpPr>
        <p:spPr bwMode="auto">
          <a:xfrm>
            <a:off x="6708775" y="5595938"/>
            <a:ext cx="2083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err="1" smtClean="0"/>
              <a:t>Source</a:t>
            </a:r>
            <a:r>
              <a:rPr lang="es-ES" altLang="en-US" sz="1200" dirty="0" smtClean="0"/>
              <a:t>: Balderas </a:t>
            </a:r>
            <a:r>
              <a:rPr lang="es-ES" altLang="en-US" sz="1200" dirty="0"/>
              <a:t>Torres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357" y="157616"/>
            <a:ext cx="8442796" cy="831576"/>
          </a:xfrm>
        </p:spPr>
        <p:txBody>
          <a:bodyPr/>
          <a:lstStyle/>
          <a:p>
            <a:pPr eaLnBrk="1" hangingPunct="1">
              <a:defRPr/>
            </a:pPr>
            <a:r>
              <a:rPr lang="es-MX" dirty="0" smtClean="0">
                <a:ea typeface="+mj-ea"/>
              </a:rPr>
              <a:t>Advantages of CBM</a:t>
            </a:r>
            <a:endParaRPr lang="es-ES" dirty="0" smtClean="0">
              <a:ea typeface="+mj-ea"/>
            </a:endParaRPr>
          </a:p>
        </p:txBody>
      </p:sp>
      <p:sp>
        <p:nvSpPr>
          <p:cNvPr id="39940" name="Marcador de texto 2"/>
          <p:cNvSpPr>
            <a:spLocks noGrp="1"/>
          </p:cNvSpPr>
          <p:nvPr>
            <p:ph type="body" sz="quarter" idx="10"/>
          </p:nvPr>
        </p:nvSpPr>
        <p:spPr>
          <a:xfrm>
            <a:off x="561975" y="1379538"/>
            <a:ext cx="8207375" cy="4019550"/>
          </a:xfrm>
        </p:spPr>
        <p:txBody>
          <a:bodyPr/>
          <a:lstStyle/>
          <a:p>
            <a:pPr eaLnBrk="1" hangingPunct="1">
              <a:lnSpc>
                <a:spcPct val="100000"/>
              </a:lnSpc>
            </a:pPr>
            <a:r>
              <a:rPr lang="en-GB" altLang="en-US" sz="2400" dirty="0" smtClean="0">
                <a:ea typeface="ＭＳ Ｐゴシック" pitchFamily="34" charset="-128"/>
              </a:rPr>
              <a:t>Accurate measurements</a:t>
            </a:r>
          </a:p>
          <a:p>
            <a:pPr eaLnBrk="1" hangingPunct="1">
              <a:lnSpc>
                <a:spcPct val="100000"/>
              </a:lnSpc>
            </a:pPr>
            <a:r>
              <a:rPr lang="en-GB" altLang="en-US" sz="2400" dirty="0" smtClean="0">
                <a:ea typeface="ＭＳ Ｐゴシック" pitchFamily="34" charset="-128"/>
              </a:rPr>
              <a:t>Enables frequent update of data</a:t>
            </a:r>
            <a:endParaRPr lang="es-ES_tradnl" altLang="en-US" sz="2400" dirty="0" smtClean="0">
              <a:ea typeface="ＭＳ Ｐゴシック" pitchFamily="34" charset="-128"/>
            </a:endParaRPr>
          </a:p>
          <a:p>
            <a:pPr eaLnBrk="1" hangingPunct="1">
              <a:lnSpc>
                <a:spcPct val="100000"/>
              </a:lnSpc>
            </a:pPr>
            <a:r>
              <a:rPr lang="en-GB" altLang="en-US" sz="2400" dirty="0" smtClean="0">
                <a:ea typeface="ＭＳ Ｐゴシック" pitchFamily="34" charset="-128"/>
              </a:rPr>
              <a:t>Low-cost data gathering</a:t>
            </a:r>
            <a:endParaRPr lang="es-ES_tradnl" altLang="en-US" sz="2400" dirty="0" smtClean="0">
              <a:ea typeface="ＭＳ Ｐゴシック" pitchFamily="34" charset="-128"/>
            </a:endParaRPr>
          </a:p>
          <a:p>
            <a:pPr eaLnBrk="1" hangingPunct="1">
              <a:lnSpc>
                <a:spcPct val="100000"/>
              </a:lnSpc>
            </a:pPr>
            <a:r>
              <a:rPr lang="en-GB" altLang="en-US" sz="2400" dirty="0" smtClean="0">
                <a:ea typeface="ＭＳ Ｐゴシック" pitchFamily="34" charset="-128"/>
              </a:rPr>
              <a:t>Access to remote areas</a:t>
            </a:r>
            <a:endParaRPr lang="es-ES_tradnl" altLang="en-US" sz="2400" dirty="0" smtClean="0">
              <a:ea typeface="ＭＳ Ｐゴシック" pitchFamily="34" charset="-128"/>
            </a:endParaRPr>
          </a:p>
          <a:p>
            <a:pPr eaLnBrk="1" hangingPunct="1">
              <a:lnSpc>
                <a:spcPct val="100000"/>
              </a:lnSpc>
            </a:pPr>
            <a:r>
              <a:rPr lang="en-GB" altLang="en-US" sz="2400" dirty="0" smtClean="0">
                <a:ea typeface="ＭＳ Ｐゴシック" pitchFamily="34" charset="-128"/>
              </a:rPr>
              <a:t>Multifunctional</a:t>
            </a:r>
            <a:endParaRPr lang="es-ES_tradnl" altLang="en-US" sz="2400" dirty="0" smtClean="0">
              <a:ea typeface="ＭＳ Ｐゴシック" pitchFamily="34" charset="-128"/>
            </a:endParaRPr>
          </a:p>
          <a:p>
            <a:pPr eaLnBrk="1" hangingPunct="1">
              <a:lnSpc>
                <a:spcPct val="100000"/>
              </a:lnSpc>
            </a:pPr>
            <a:r>
              <a:rPr lang="en-GB" altLang="en-US" sz="2400" dirty="0" smtClean="0">
                <a:ea typeface="ＭＳ Ｐゴシック" pitchFamily="34" charset="-128"/>
              </a:rPr>
              <a:t>Transparent</a:t>
            </a:r>
          </a:p>
          <a:p>
            <a:pPr eaLnBrk="1" hangingPunct="1">
              <a:lnSpc>
                <a:spcPct val="100000"/>
              </a:lnSpc>
            </a:pPr>
            <a:r>
              <a:rPr lang="es-ES_tradnl" altLang="en-US" sz="2400" dirty="0" err="1" smtClean="0">
                <a:ea typeface="ＭＳ Ｐゴシック" pitchFamily="34" charset="-128"/>
              </a:rPr>
              <a:t>Improves</a:t>
            </a:r>
            <a:r>
              <a:rPr lang="es-ES_tradnl" altLang="en-US" sz="2400" dirty="0" smtClean="0">
                <a:ea typeface="ＭＳ Ｐゴシック" pitchFamily="34" charset="-128"/>
              </a:rPr>
              <a:t> </a:t>
            </a:r>
            <a:r>
              <a:rPr lang="es-ES_tradnl" altLang="en-US" sz="2400" dirty="0" err="1" smtClean="0">
                <a:ea typeface="ＭＳ Ｐゴシック" pitchFamily="34" charset="-128"/>
              </a:rPr>
              <a:t>decision</a:t>
            </a:r>
            <a:r>
              <a:rPr lang="es-ES_tradnl" altLang="en-US" sz="2400" dirty="0" smtClean="0">
                <a:ea typeface="ＭＳ Ｐゴシック" pitchFamily="34" charset="-128"/>
              </a:rPr>
              <a:t> making</a:t>
            </a:r>
            <a:endParaRPr lang="es-ES" altLang="en-US" sz="24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1353086"/>
          </a:xfrm>
        </p:spPr>
        <p:txBody>
          <a:bodyPr/>
          <a:lstStyle/>
          <a:p>
            <a:pPr eaLnBrk="1" hangingPunct="1">
              <a:defRPr/>
            </a:pPr>
            <a:r>
              <a:rPr lang="es-MX" dirty="0" smtClean="0">
                <a:ea typeface="+mj-ea"/>
              </a:rPr>
              <a:t>Initial challenges for including CBM into </a:t>
            </a:r>
            <a:r>
              <a:rPr lang="es-MX" dirty="0">
                <a:ea typeface="+mj-ea"/>
              </a:rPr>
              <a:t>n</a:t>
            </a:r>
            <a:r>
              <a:rPr lang="es-MX" dirty="0" smtClean="0">
                <a:ea typeface="+mj-ea"/>
              </a:rPr>
              <a:t>ational monitoring systems for REDD+</a:t>
            </a:r>
            <a:endParaRPr lang="es-ES" dirty="0" smtClean="0">
              <a:ea typeface="+mj-ea"/>
            </a:endParaRPr>
          </a:p>
        </p:txBody>
      </p:sp>
      <p:sp>
        <p:nvSpPr>
          <p:cNvPr id="41988" name="Marcador de texto 2"/>
          <p:cNvSpPr>
            <a:spLocks noGrp="1"/>
          </p:cNvSpPr>
          <p:nvPr>
            <p:ph type="body" sz="quarter" idx="10"/>
          </p:nvPr>
        </p:nvSpPr>
        <p:spPr>
          <a:xfrm>
            <a:off x="561975" y="1895474"/>
            <a:ext cx="7983538" cy="3495675"/>
          </a:xfrm>
        </p:spPr>
        <p:txBody>
          <a:bodyPr/>
          <a:lstStyle/>
          <a:p>
            <a:pPr eaLnBrk="1" hangingPunct="1">
              <a:lnSpc>
                <a:spcPct val="100000"/>
              </a:lnSpc>
            </a:pPr>
            <a:r>
              <a:rPr lang="en-GB" altLang="en-US" dirty="0" smtClean="0">
                <a:ea typeface="ＭＳ Ｐゴシック" pitchFamily="34" charset="-128"/>
              </a:rPr>
              <a:t>Consistency of methods with IPCC guidelines, National Greenhouse Gas Inventory (NGHGI) and the FREL/FRL submitted to UNFCCC for REDD+.</a:t>
            </a:r>
          </a:p>
          <a:p>
            <a:pPr eaLnBrk="1" hangingPunct="1">
              <a:lnSpc>
                <a:spcPct val="100000"/>
              </a:lnSpc>
            </a:pPr>
            <a:r>
              <a:rPr lang="en-GB" altLang="en-US" dirty="0" smtClean="0">
                <a:ea typeface="ＭＳ Ｐゴシック" pitchFamily="34" charset="-128"/>
              </a:rPr>
              <a:t>Consistent use of definitions of forest.</a:t>
            </a:r>
          </a:p>
          <a:p>
            <a:pPr eaLnBrk="1" hangingPunct="1">
              <a:lnSpc>
                <a:spcPct val="100000"/>
              </a:lnSpc>
            </a:pPr>
            <a:r>
              <a:rPr lang="en-GB" altLang="en-US" dirty="0" smtClean="0">
                <a:ea typeface="ＭＳ Ｐゴシック" pitchFamily="34" charset="-128"/>
              </a:rPr>
              <a:t>Data should be consistent across communities producing data through CBM (variables, methods, and formats).</a:t>
            </a:r>
          </a:p>
          <a:p>
            <a:pPr eaLnBrk="1" hangingPunct="1">
              <a:lnSpc>
                <a:spcPct val="100000"/>
              </a:lnSpc>
            </a:pPr>
            <a:r>
              <a:rPr lang="en-GB" altLang="en-US" dirty="0" smtClean="0">
                <a:ea typeface="ＭＳ Ｐゴシック" pitchFamily="34" charset="-128"/>
              </a:rPr>
              <a:t>Standardized protocols are required.</a:t>
            </a:r>
          </a:p>
          <a:p>
            <a:pPr eaLnBrk="1" hangingPunct="1">
              <a:lnSpc>
                <a:spcPct val="100000"/>
              </a:lnSpc>
            </a:pPr>
            <a:endParaRPr lang="es-E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How CBM can relate to the </a:t>
            </a:r>
            <a:r>
              <a:rPr lang="en-GB" altLang="en-US" sz="1800" b="1" dirty="0">
                <a:ea typeface="ＭＳ Ｐゴシック" pitchFamily="34" charset="-128"/>
              </a:rPr>
              <a:t>national forest monitoring </a:t>
            </a:r>
            <a:r>
              <a:rPr lang="en-GB" altLang="en-US" sz="1800" b="1" dirty="0" smtClean="0">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66702"/>
            <a:ext cx="8291286" cy="1353086"/>
          </a:xfrm>
        </p:spPr>
        <p:txBody>
          <a:bodyPr/>
          <a:lstStyle/>
          <a:p>
            <a:pPr eaLnBrk="1" hangingPunct="1">
              <a:defRPr/>
            </a:pPr>
            <a:r>
              <a:rPr lang="en-US" sz="2800" dirty="0"/>
              <a:t>I</a:t>
            </a:r>
            <a:r>
              <a:rPr lang="en-US" sz="2800" dirty="0" smtClean="0"/>
              <a:t>ntegrating </a:t>
            </a:r>
            <a:r>
              <a:rPr lang="en-US" sz="2800" dirty="0"/>
              <a:t>CBM into national </a:t>
            </a:r>
            <a:r>
              <a:rPr lang="en-US" sz="2800" dirty="0" smtClean="0"/>
              <a:t>measuring</a:t>
            </a:r>
            <a:r>
              <a:rPr lang="en-US" sz="2800" dirty="0"/>
              <a:t>, </a:t>
            </a:r>
            <a:r>
              <a:rPr lang="en-US" sz="2800" dirty="0" smtClean="0"/>
              <a:t>reporting, </a:t>
            </a:r>
            <a:r>
              <a:rPr lang="en-US" sz="2800" dirty="0"/>
              <a:t>and v</a:t>
            </a:r>
            <a:r>
              <a:rPr lang="en-US" sz="2800" dirty="0" smtClean="0"/>
              <a:t>erification (MRV) </a:t>
            </a:r>
            <a:r>
              <a:rPr lang="en-US" sz="2800" dirty="0"/>
              <a:t>and NFMS</a:t>
            </a:r>
            <a:endParaRPr lang="es-ES" sz="2800" dirty="0" smtClean="0">
              <a:ea typeface="+mj-ea"/>
            </a:endParaRPr>
          </a:p>
        </p:txBody>
      </p:sp>
      <p:sp>
        <p:nvSpPr>
          <p:cNvPr id="44036" name="Marcador de texto 3"/>
          <p:cNvSpPr>
            <a:spLocks noGrp="1"/>
          </p:cNvSpPr>
          <p:nvPr>
            <p:ph type="body" sz="quarter" idx="17"/>
          </p:nvPr>
        </p:nvSpPr>
        <p:spPr>
          <a:xfrm>
            <a:off x="236538" y="2068513"/>
            <a:ext cx="3810000" cy="3132137"/>
          </a:xfrm>
        </p:spPr>
        <p:txBody>
          <a:bodyPr/>
          <a:lstStyle/>
          <a:p>
            <a:pPr eaLnBrk="1" hangingPunct="1"/>
            <a:r>
              <a:rPr lang="en-US" altLang="en-US" sz="2000" dirty="0" smtClean="0">
                <a:ea typeface="ＭＳ Ｐゴシック" pitchFamily="34" charset="-128"/>
              </a:rPr>
              <a:t>Assumption:</a:t>
            </a:r>
          </a:p>
          <a:p>
            <a:pPr eaLnBrk="1" hangingPunct="1"/>
            <a:r>
              <a:rPr lang="en-US" altLang="en-US" sz="2000" dirty="0" smtClean="0">
                <a:ea typeface="ＭＳ Ｐゴシック" pitchFamily="34" charset="-128"/>
              </a:rPr>
              <a:t>National REDD+ program is implementing a top-down approach based on interpretation of satellite imagery and Tier 1 and possible Tier 2 carbon data (national forest inventories).</a:t>
            </a:r>
            <a:endParaRPr lang="es-ES_tradnl" altLang="en-US" sz="2000" dirty="0" smtClean="0">
              <a:ea typeface="ＭＳ Ｐゴシック" pitchFamily="34" charset="-128"/>
            </a:endParaRPr>
          </a:p>
        </p:txBody>
      </p:sp>
      <p:pic>
        <p:nvPicPr>
          <p:cNvPr id="44037" name="Picture 1" descr="J:\Docs twinned Feb 28\Work\Kyoto project\Images\Kyoto Images\nepal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1711325"/>
            <a:ext cx="44481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4"/>
          <p:cNvPicPr>
            <a:picLocks noChangeAspect="1"/>
          </p:cNvPicPr>
          <p:nvPr/>
        </p:nvPicPr>
        <p:blipFill>
          <a:blip r:embed="rId3">
            <a:extLst>
              <a:ext uri="{28A0092B-C50C-407E-A947-70E740481C1C}">
                <a14:useLocalDpi xmlns:a14="http://schemas.microsoft.com/office/drawing/2010/main" val="0"/>
              </a:ext>
            </a:extLst>
          </a:blip>
          <a:srcRect t="17000"/>
          <a:stretch>
            <a:fillRect/>
          </a:stretch>
        </p:blipFill>
        <p:spPr bwMode="auto">
          <a:xfrm>
            <a:off x="419100" y="1474788"/>
            <a:ext cx="83756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p:cNvSpPr>
            <a:spLocks noGrp="1"/>
          </p:cNvSpPr>
          <p:nvPr>
            <p:ph type="title"/>
          </p:nvPr>
        </p:nvSpPr>
        <p:spPr>
          <a:xfrm>
            <a:off x="158750" y="198288"/>
            <a:ext cx="8970950" cy="1123874"/>
          </a:xfrm>
        </p:spPr>
        <p:txBody>
          <a:bodyPr/>
          <a:lstStyle/>
          <a:p>
            <a:pPr eaLnBrk="1" hangingPunct="1">
              <a:defRPr/>
            </a:pPr>
            <a:r>
              <a:rPr lang="en-US" sz="2800" dirty="0" smtClean="0">
                <a:ea typeface="+mj-ea"/>
              </a:rPr>
              <a:t>Main opportunities for integrating CBM into national MRV and NFMS</a:t>
            </a:r>
            <a:endParaRPr lang="es-ES" sz="2800" dirty="0" smtClean="0">
              <a:ea typeface="+mj-ea"/>
            </a:endParaRPr>
          </a:p>
        </p:txBody>
      </p:sp>
      <p:sp>
        <p:nvSpPr>
          <p:cNvPr id="46085" name="Rectángulo 7"/>
          <p:cNvSpPr>
            <a:spLocks noChangeArrowheads="1"/>
          </p:cNvSpPr>
          <p:nvPr/>
        </p:nvSpPr>
        <p:spPr bwMode="auto">
          <a:xfrm>
            <a:off x="174625" y="5495925"/>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endParaRPr lang="es-ES_tradnl" altLang="en-US" dirty="0"/>
          </a:p>
        </p:txBody>
      </p:sp>
      <p:sp>
        <p:nvSpPr>
          <p:cNvPr id="5" name="CuadroTexto 13"/>
          <p:cNvSpPr txBox="1">
            <a:spLocks noChangeArrowheads="1"/>
          </p:cNvSpPr>
          <p:nvPr/>
        </p:nvSpPr>
        <p:spPr bwMode="auto">
          <a:xfrm>
            <a:off x="4556125" y="5734437"/>
            <a:ext cx="2083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err="1" smtClean="0"/>
              <a:t>Source</a:t>
            </a:r>
            <a:r>
              <a:rPr lang="es-ES" altLang="en-US" sz="1200" dirty="0" smtClean="0"/>
              <a:t>: Balderas </a:t>
            </a:r>
            <a:r>
              <a:rPr lang="es-ES" altLang="en-US" sz="1200" dirty="0"/>
              <a:t>Torres (</a:t>
            </a:r>
            <a:r>
              <a:rPr lang="es-ES" altLang="en-US" sz="1200" dirty="0" smtClean="0"/>
              <a:t>2014)</a:t>
            </a:r>
            <a:endParaRPr lang="es-ES"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7"/>
            <a:ext cx="8662295" cy="1353086"/>
          </a:xfrm>
        </p:spPr>
        <p:txBody>
          <a:bodyPr/>
          <a:lstStyle/>
          <a:p>
            <a:pPr eaLnBrk="1" hangingPunct="1">
              <a:defRPr/>
            </a:pPr>
            <a:r>
              <a:rPr lang="es-ES" dirty="0">
                <a:ea typeface="+mj-ea"/>
              </a:rPr>
              <a:t>O</a:t>
            </a:r>
            <a:r>
              <a:rPr lang="es-ES" dirty="0" smtClean="0">
                <a:ea typeface="+mj-ea"/>
              </a:rPr>
              <a:t>pportunity 1. Data gathering in public programs</a:t>
            </a:r>
            <a:endParaRPr lang="es-ES" dirty="0">
              <a:ea typeface="+mj-ea"/>
            </a:endParaRPr>
          </a:p>
        </p:txBody>
      </p:sp>
      <p:sp>
        <p:nvSpPr>
          <p:cNvPr id="48132" name="Marcador de texto 2"/>
          <p:cNvSpPr>
            <a:spLocks noGrp="1"/>
          </p:cNvSpPr>
          <p:nvPr>
            <p:ph type="body" sz="quarter" idx="10"/>
          </p:nvPr>
        </p:nvSpPr>
        <p:spPr>
          <a:xfrm>
            <a:off x="190500" y="1712065"/>
            <a:ext cx="4562475" cy="4089400"/>
          </a:xfrm>
        </p:spPr>
        <p:txBody>
          <a:bodyPr/>
          <a:lstStyle/>
          <a:p>
            <a:pPr eaLnBrk="1" hangingPunct="1"/>
            <a:r>
              <a:rPr lang="es-MX" altLang="en-US" sz="1800" dirty="0" smtClean="0">
                <a:solidFill>
                  <a:schemeClr val="tx1"/>
                </a:solidFill>
                <a:ea typeface="ＭＳ Ｐゴシック" pitchFamily="34" charset="-128"/>
              </a:rPr>
              <a:t>Activities developed to increase sample size of forest inventories:</a:t>
            </a:r>
          </a:p>
          <a:p>
            <a:pPr lvl="1" eaLnBrk="1" hangingPunct="1"/>
            <a:r>
              <a:rPr lang="es-MX" altLang="en-US" sz="1800" dirty="0" smtClean="0">
                <a:solidFill>
                  <a:schemeClr val="tx1"/>
                </a:solidFill>
                <a:ea typeface="ＭＳ Ｐゴシック" pitchFamily="34" charset="-128"/>
              </a:rPr>
              <a:t>Community </a:t>
            </a:r>
            <a:r>
              <a:rPr lang="es-MX" altLang="en-US" sz="1800" dirty="0">
                <a:solidFill>
                  <a:schemeClr val="tx1"/>
                </a:solidFill>
                <a:ea typeface="ＭＳ Ｐゴシック" pitchFamily="34" charset="-128"/>
              </a:rPr>
              <a:t>b</a:t>
            </a:r>
            <a:r>
              <a:rPr lang="es-MX" altLang="en-US" sz="1800" dirty="0" smtClean="0">
                <a:solidFill>
                  <a:schemeClr val="tx1"/>
                </a:solidFill>
                <a:ea typeface="ＭＳ Ｐゴシック" pitchFamily="34" charset="-128"/>
              </a:rPr>
              <a:t>rigades</a:t>
            </a:r>
          </a:p>
          <a:p>
            <a:pPr lvl="1" eaLnBrk="1" hangingPunct="1"/>
            <a:r>
              <a:rPr lang="es-MX" altLang="en-US" sz="1800" dirty="0" smtClean="0">
                <a:solidFill>
                  <a:schemeClr val="tx1"/>
                </a:solidFill>
                <a:ea typeface="ＭＳ Ｐゴシック" pitchFamily="34" charset="-128"/>
              </a:rPr>
              <a:t>As part of existing programs (PES, conservation, CFM, etc.)</a:t>
            </a:r>
          </a:p>
          <a:p>
            <a:pPr eaLnBrk="1" hangingPunct="1"/>
            <a:r>
              <a:rPr lang="es-MX" altLang="en-US" sz="1800" dirty="0" smtClean="0">
                <a:solidFill>
                  <a:schemeClr val="tx1"/>
                </a:solidFill>
                <a:ea typeface="ＭＳ Ｐゴシック" pitchFamily="34" charset="-128"/>
              </a:rPr>
              <a:t>Main benefit: wages for brigades</a:t>
            </a:r>
            <a:r>
              <a:rPr lang="es-MX" altLang="en-US" sz="1800" dirty="0">
                <a:solidFill>
                  <a:schemeClr val="tx1"/>
                </a:solidFill>
                <a:ea typeface="ＭＳ Ｐゴシック" pitchFamily="34" charset="-128"/>
              </a:rPr>
              <a:t>,</a:t>
            </a:r>
            <a:r>
              <a:rPr lang="es-MX" altLang="en-US" sz="1800" dirty="0" smtClean="0">
                <a:solidFill>
                  <a:schemeClr val="tx1"/>
                </a:solidFill>
                <a:ea typeface="ＭＳ Ｐゴシック" pitchFamily="34" charset="-128"/>
              </a:rPr>
              <a:t> access to public programs.</a:t>
            </a:r>
          </a:p>
          <a:p>
            <a:pPr eaLnBrk="1" hangingPunct="1"/>
            <a:r>
              <a:rPr lang="es-MX" altLang="en-US" sz="1800" dirty="0" smtClean="0">
                <a:solidFill>
                  <a:schemeClr val="tx1"/>
                </a:solidFill>
                <a:ea typeface="ＭＳ Ｐゴシック" pitchFamily="34" charset="-128"/>
              </a:rPr>
              <a:t>Easier to align protocols to national systems.</a:t>
            </a:r>
            <a:endParaRPr lang="es-ES" altLang="en-US" sz="1800" dirty="0" smtClean="0">
              <a:solidFill>
                <a:schemeClr val="tx1"/>
              </a:solidFill>
              <a:ea typeface="ＭＳ Ｐゴシック" pitchFamily="34" charset="-128"/>
            </a:endParaRPr>
          </a:p>
        </p:txBody>
      </p:sp>
      <p:pic>
        <p:nvPicPr>
          <p:cNvPr id="48133" name="Picture 1" descr="J:\Docs twinned Feb 28\Work\Kyoto project\Images\Kyoto Images\Senegal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993900"/>
            <a:ext cx="41846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344537"/>
          </a:xfrm>
        </p:spPr>
        <p:txBody>
          <a:bodyPr/>
          <a:lstStyle/>
          <a:p>
            <a:pPr eaLnBrk="1" hangingPunct="1">
              <a:defRPr/>
            </a:pPr>
            <a:r>
              <a:rPr lang="es-ES" dirty="0" smtClean="0">
                <a:ea typeface="+mj-ea"/>
              </a:rPr>
              <a:t>Opportunity 2. Activities driven by local access to benefits and co-benefits</a:t>
            </a:r>
            <a:endParaRPr lang="es-ES" dirty="0">
              <a:ea typeface="+mj-ea"/>
            </a:endParaRPr>
          </a:p>
        </p:txBody>
      </p:sp>
      <p:sp>
        <p:nvSpPr>
          <p:cNvPr id="50180" name="Marcador de texto 2"/>
          <p:cNvSpPr>
            <a:spLocks noGrp="1"/>
          </p:cNvSpPr>
          <p:nvPr>
            <p:ph type="body" sz="quarter" idx="10"/>
          </p:nvPr>
        </p:nvSpPr>
        <p:spPr>
          <a:xfrm>
            <a:off x="476518" y="1920875"/>
            <a:ext cx="7534007" cy="4257675"/>
          </a:xfrm>
        </p:spPr>
        <p:txBody>
          <a:bodyPr/>
          <a:lstStyle/>
          <a:p>
            <a:pPr eaLnBrk="1" hangingPunct="1"/>
            <a:r>
              <a:rPr lang="es-ES" altLang="en-US" sz="2000" dirty="0" smtClean="0">
                <a:ea typeface="ＭＳ Ｐゴシック" pitchFamily="34" charset="-128"/>
              </a:rPr>
              <a:t>Access to local, direct benefits motivates CBM (e.g., water supply, timber, and nontimber forest products).</a:t>
            </a:r>
          </a:p>
          <a:p>
            <a:pPr eaLnBrk="1" hangingPunct="1"/>
            <a:r>
              <a:rPr lang="es-ES" altLang="en-US" sz="2000" dirty="0" smtClean="0">
                <a:ea typeface="ＭＳ Ｐゴシック" pitchFamily="34" charset="-128"/>
              </a:rPr>
              <a:t>There is a need to align protocols to national systems.</a:t>
            </a:r>
          </a:p>
          <a:p>
            <a:pPr eaLnBrk="1" hangingPunct="1"/>
            <a:r>
              <a:rPr lang="es-ES" altLang="en-US" sz="2000" dirty="0" smtClean="0">
                <a:ea typeface="ＭＳ Ｐゴシック" pitchFamily="34" charset="-128"/>
              </a:rPr>
              <a:t>Agreements over data ownership are needed.</a:t>
            </a:r>
          </a:p>
          <a:p>
            <a:pPr eaLnBrk="1" hangingPunct="1"/>
            <a:r>
              <a:rPr lang="es-ES" altLang="en-US" sz="2000" dirty="0" smtClean="0">
                <a:ea typeface="ＭＳ Ｐゴシック" pitchFamily="34" charset="-128"/>
              </a:rPr>
              <a:t>It is necessary to ensure management practices have positive impacts on carbon.</a:t>
            </a:r>
          </a:p>
          <a:p>
            <a:pPr eaLnBrk="1" hangingPunct="1"/>
            <a:endParaRPr lang="es-E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525587"/>
          </a:xfrm>
        </p:spPr>
        <p:txBody>
          <a:bodyPr/>
          <a:lstStyle/>
          <a:p>
            <a:pPr eaLnBrk="1" hangingPunct="1">
              <a:defRPr/>
            </a:pPr>
            <a:r>
              <a:rPr lang="es-ES" dirty="0" smtClean="0">
                <a:ea typeface="+mj-ea"/>
              </a:rPr>
              <a:t>Opportunity 3. Information from projects in carbon markets and certification schemes</a:t>
            </a:r>
            <a:endParaRPr lang="es-ES" dirty="0">
              <a:ea typeface="+mj-ea"/>
            </a:endParaRPr>
          </a:p>
        </p:txBody>
      </p:sp>
      <p:sp>
        <p:nvSpPr>
          <p:cNvPr id="51204" name="Marcador de texto 2"/>
          <p:cNvSpPr>
            <a:spLocks noGrp="1"/>
          </p:cNvSpPr>
          <p:nvPr>
            <p:ph type="body" sz="quarter" idx="10"/>
          </p:nvPr>
        </p:nvSpPr>
        <p:spPr>
          <a:xfrm>
            <a:off x="174625" y="2051992"/>
            <a:ext cx="4905375" cy="4089400"/>
          </a:xfrm>
        </p:spPr>
        <p:txBody>
          <a:bodyPr/>
          <a:lstStyle/>
          <a:p>
            <a:pPr eaLnBrk="1" hangingPunct="1"/>
            <a:r>
              <a:rPr lang="es-ES" altLang="en-US" sz="2000" dirty="0" smtClean="0">
                <a:ea typeface="ＭＳ Ｐゴシック" pitchFamily="34" charset="-128"/>
              </a:rPr>
              <a:t>Projects participating in carbon markets or schemes such as Fair Trade, Organic, and FSC can provide data for MRV systems.</a:t>
            </a:r>
          </a:p>
          <a:p>
            <a:pPr eaLnBrk="1" hangingPunct="1"/>
            <a:r>
              <a:rPr lang="es-ES" altLang="en-US" sz="2000" dirty="0" err="1" smtClean="0">
                <a:ea typeface="ＭＳ Ｐゴシック" pitchFamily="34" charset="-128"/>
              </a:rPr>
              <a:t>There</a:t>
            </a:r>
            <a:r>
              <a:rPr lang="es-ES" altLang="en-US" sz="2000" dirty="0" smtClean="0">
                <a:ea typeface="ＭＳ Ｐゴシック" pitchFamily="34" charset="-128"/>
              </a:rPr>
              <a:t> can be </a:t>
            </a:r>
            <a:r>
              <a:rPr lang="es-ES" altLang="en-US" sz="2000" dirty="0" err="1" smtClean="0">
                <a:ea typeface="ＭＳ Ｐゴシック" pitchFamily="34" charset="-128"/>
              </a:rPr>
              <a:t>benefits</a:t>
            </a:r>
            <a:r>
              <a:rPr lang="es-ES" altLang="en-US" sz="2000" dirty="0" smtClean="0">
                <a:ea typeface="ＭＳ Ｐゴシック" pitchFamily="34" charset="-128"/>
              </a:rPr>
              <a:t> </a:t>
            </a:r>
            <a:r>
              <a:rPr lang="es-ES" altLang="en-US" sz="2000" dirty="0" err="1" smtClean="0">
                <a:ea typeface="ＭＳ Ｐゴシック" pitchFamily="34" charset="-128"/>
              </a:rPr>
              <a:t>for</a:t>
            </a:r>
            <a:r>
              <a:rPr lang="es-ES" altLang="en-US" sz="2000" dirty="0" smtClean="0">
                <a:ea typeface="ＭＳ Ｐゴシック" pitchFamily="34" charset="-128"/>
              </a:rPr>
              <a:t> local </a:t>
            </a:r>
            <a:r>
              <a:rPr lang="es-ES" altLang="en-US" sz="2000" dirty="0" err="1" smtClean="0">
                <a:ea typeface="ＭＳ Ｐゴシック" pitchFamily="34" charset="-128"/>
              </a:rPr>
              <a:t>people</a:t>
            </a:r>
            <a:r>
              <a:rPr lang="es-ES" altLang="en-US" sz="2000" dirty="0" smtClean="0">
                <a:ea typeface="ＭＳ Ｐゴシック" pitchFamily="34" charset="-128"/>
              </a:rPr>
              <a:t> </a:t>
            </a:r>
            <a:r>
              <a:rPr lang="es-ES" altLang="en-US" sz="2000" dirty="0" err="1" smtClean="0">
                <a:ea typeface="ＭＳ Ｐゴシック" pitchFamily="34" charset="-128"/>
              </a:rPr>
              <a:t>from</a:t>
            </a:r>
            <a:r>
              <a:rPr lang="es-ES" altLang="en-US" sz="2000" dirty="0" smtClean="0">
                <a:ea typeface="ＭＳ Ｐゴシック" pitchFamily="34" charset="-128"/>
              </a:rPr>
              <a:t> carbon credits and premiums for certified products.</a:t>
            </a:r>
          </a:p>
          <a:p>
            <a:pPr eaLnBrk="1" hangingPunct="1"/>
            <a:endParaRPr lang="es-ES" altLang="en-US" sz="2000" dirty="0" smtClean="0">
              <a:ea typeface="ＭＳ Ｐゴシック" pitchFamily="34" charset="-128"/>
            </a:endParaRPr>
          </a:p>
        </p:txBody>
      </p:sp>
      <p:pic>
        <p:nvPicPr>
          <p:cNvPr id="51205" name="Picture 1" descr="J:\Docs twinned Feb 28\Work\Kyoto project\Images\Kyoto Images\India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193412"/>
            <a:ext cx="35623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093787"/>
          </a:xfrm>
        </p:spPr>
        <p:txBody>
          <a:bodyPr/>
          <a:lstStyle/>
          <a:p>
            <a:pPr eaLnBrk="1" hangingPunct="1">
              <a:defRPr/>
            </a:pPr>
            <a:r>
              <a:rPr lang="es-ES" dirty="0" smtClean="0">
                <a:ea typeface="+mj-ea"/>
              </a:rPr>
              <a:t>Opportunity 4. Implementation of safeguards</a:t>
            </a:r>
            <a:endParaRPr lang="es-ES" dirty="0">
              <a:ea typeface="+mj-ea"/>
            </a:endParaRPr>
          </a:p>
        </p:txBody>
      </p:sp>
      <p:sp>
        <p:nvSpPr>
          <p:cNvPr id="53252" name="Marcador de texto 2"/>
          <p:cNvSpPr>
            <a:spLocks noGrp="1"/>
          </p:cNvSpPr>
          <p:nvPr>
            <p:ph type="body" sz="quarter" idx="10"/>
          </p:nvPr>
        </p:nvSpPr>
        <p:spPr>
          <a:xfrm>
            <a:off x="211138" y="1620192"/>
            <a:ext cx="3883025" cy="4600575"/>
          </a:xfrm>
        </p:spPr>
        <p:txBody>
          <a:bodyPr/>
          <a:lstStyle/>
          <a:p>
            <a:pPr eaLnBrk="1" hangingPunct="1"/>
            <a:r>
              <a:rPr lang="es-ES" altLang="en-US" dirty="0" smtClean="0">
                <a:ea typeface="ＭＳ Ｐゴシック" pitchFamily="34" charset="-128"/>
              </a:rPr>
              <a:t>There is a need to document implementation of safeguards.</a:t>
            </a:r>
          </a:p>
          <a:p>
            <a:pPr eaLnBrk="1" hangingPunct="1"/>
            <a:r>
              <a:rPr lang="es-ES" altLang="en-US" dirty="0" smtClean="0">
                <a:ea typeface="ＭＳ Ｐゴシック" pitchFamily="34" charset="-128"/>
              </a:rPr>
              <a:t>These activities may not be linked to forest inventories</a:t>
            </a:r>
            <a:r>
              <a:rPr lang="es-ES" altLang="en-US" dirty="0">
                <a:ea typeface="ＭＳ Ｐゴシック" pitchFamily="34" charset="-128"/>
              </a:rPr>
              <a:t>,</a:t>
            </a:r>
            <a:r>
              <a:rPr lang="es-ES" altLang="en-US" dirty="0" smtClean="0">
                <a:ea typeface="ＭＳ Ｐゴシック" pitchFamily="34" charset="-128"/>
              </a:rPr>
              <a:t> but documentation can provide geographical data of regions participating actively in REDD+.</a:t>
            </a:r>
          </a:p>
        </p:txBody>
      </p:sp>
      <p:pic>
        <p:nvPicPr>
          <p:cNvPr id="53253" name="Picture 1" descr="J:\Docs twinned Feb 28\Work\Kyoto project\Images\Kyoto Images\Ind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882775"/>
            <a:ext cx="4483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tekst 5"/>
          <p:cNvSpPr>
            <a:spLocks noGrp="1"/>
          </p:cNvSpPr>
          <p:nvPr>
            <p:ph type="body" sz="quarter" idx="10"/>
          </p:nvPr>
        </p:nvSpPr>
        <p:spPr>
          <a:xfrm>
            <a:off x="309563" y="1200150"/>
            <a:ext cx="8521700" cy="5124450"/>
          </a:xfrm>
        </p:spPr>
        <p:txBody>
          <a:bodyPr/>
          <a:lstStyle/>
          <a:p>
            <a:pPr eaLnBrk="1" hangingPunct="1">
              <a:lnSpc>
                <a:spcPct val="150000"/>
              </a:lnSpc>
            </a:pPr>
            <a:r>
              <a:rPr lang="en-US" altLang="en-US" sz="1400" dirty="0" smtClean="0">
                <a:ea typeface="ＭＳ Ｐゴシック" pitchFamily="34" charset="-128"/>
              </a:rPr>
              <a:t>GOFC-GOLD. 2014. </a:t>
            </a:r>
            <a:r>
              <a:rPr lang="en-US" altLang="en-US" sz="1400" i="1" dirty="0" smtClean="0">
                <a:ea typeface="ＭＳ Ｐゴシック" pitchFamily="34" charset="-128"/>
              </a:rPr>
              <a:t>Sourcebook</a:t>
            </a:r>
            <a:r>
              <a:rPr lang="en-US" altLang="en-US" sz="1400" dirty="0" smtClean="0">
                <a:ea typeface="ＭＳ Ｐゴシック" pitchFamily="34" charset="-128"/>
              </a:rPr>
              <a:t>. Section 3.4.  </a:t>
            </a:r>
          </a:p>
          <a:p>
            <a:pPr eaLnBrk="1" hangingPunct="1"/>
            <a:r>
              <a:rPr lang="en-US" altLang="en-US" sz="1400" dirty="0" smtClean="0">
                <a:ea typeface="ＭＳ Ｐゴシック" pitchFamily="34" charset="-128"/>
              </a:rPr>
              <a:t>IPCC (International Panel on Climate Change).  2003. </a:t>
            </a:r>
            <a:r>
              <a:rPr lang="en-US" altLang="en-US" sz="1400" i="1" dirty="0" smtClean="0">
                <a:ea typeface="ＭＳ Ｐゴシック" pitchFamily="34" charset="-128"/>
              </a:rPr>
              <a:t>Good Practice Guidance for Land Use, Land-Use Change and Forestry.</a:t>
            </a:r>
          </a:p>
          <a:p>
            <a:pPr eaLnBrk="1" hangingPunct="1"/>
            <a:r>
              <a:rPr lang="en-US" altLang="en-US" sz="1400" dirty="0" smtClean="0">
                <a:ea typeface="ＭＳ Ｐゴシック" pitchFamily="34" charset="-128"/>
              </a:rPr>
              <a:t>Skutsch, M. 2011. </a:t>
            </a:r>
            <a:r>
              <a:rPr lang="en-US" altLang="en-US" sz="1400" i="1" dirty="0" smtClean="0">
                <a:ea typeface="ＭＳ Ｐゴシック" pitchFamily="34" charset="-128"/>
              </a:rPr>
              <a:t>Community Forest </a:t>
            </a:r>
            <a:r>
              <a:rPr lang="en-US" altLang="en-US" sz="1400" i="1" dirty="0">
                <a:ea typeface="ＭＳ Ｐゴシック" pitchFamily="34" charset="-128"/>
              </a:rPr>
              <a:t>M</a:t>
            </a:r>
            <a:r>
              <a:rPr lang="en-US" altLang="en-US" sz="1400" i="1" dirty="0" smtClean="0">
                <a:ea typeface="ＭＳ Ｐゴシック" pitchFamily="34" charset="-128"/>
              </a:rPr>
              <a:t>onitoring for the Carbon Market</a:t>
            </a:r>
            <a:r>
              <a:rPr lang="en-US" altLang="en-US" sz="1400" i="1" dirty="0">
                <a:ea typeface="ＭＳ Ｐゴシック" pitchFamily="34" charset="-128"/>
              </a:rPr>
              <a:t>:</a:t>
            </a:r>
            <a:r>
              <a:rPr lang="en-US" altLang="en-US" sz="1400" i="1" dirty="0" smtClean="0">
                <a:ea typeface="ＭＳ Ｐゴシック" pitchFamily="34" charset="-128"/>
              </a:rPr>
              <a:t> Opportunities under REDD+.</a:t>
            </a:r>
          </a:p>
          <a:p>
            <a:pPr eaLnBrk="1" hangingPunct="1"/>
            <a:r>
              <a:rPr lang="en-US" altLang="en-US" sz="1400" dirty="0" smtClean="0">
                <a:ea typeface="ＭＳ Ｐゴシック" pitchFamily="34" charset="-128"/>
              </a:rPr>
              <a:t>Danielsen et al. 2013</a:t>
            </a:r>
            <a:r>
              <a:rPr lang="en-US" altLang="en-US" sz="1400" dirty="0">
                <a:ea typeface="ＭＳ Ｐゴシック" pitchFamily="34" charset="-128"/>
              </a:rPr>
              <a:t>.</a:t>
            </a:r>
            <a:r>
              <a:rPr lang="en-US" altLang="en-US" sz="1400" dirty="0" smtClean="0">
                <a:ea typeface="ＭＳ Ｐゴシック" pitchFamily="34" charset="-128"/>
              </a:rPr>
              <a:t>  “Community </a:t>
            </a:r>
            <a:r>
              <a:rPr lang="en-US" altLang="en-US" sz="1400" dirty="0">
                <a:ea typeface="ＭＳ Ｐゴシック" pitchFamily="34" charset="-128"/>
              </a:rPr>
              <a:t>M</a:t>
            </a:r>
            <a:r>
              <a:rPr lang="en-US" altLang="en-US" sz="1400" dirty="0" smtClean="0">
                <a:ea typeface="ＭＳ Ｐゴシック" pitchFamily="34" charset="-128"/>
              </a:rPr>
              <a:t>onitoring for REDD+: International Promises and Field </a:t>
            </a:r>
            <a:r>
              <a:rPr lang="en-US" altLang="en-US" sz="1400" dirty="0">
                <a:ea typeface="ＭＳ Ｐゴシック" pitchFamily="34" charset="-128"/>
              </a:rPr>
              <a:t>R</a:t>
            </a:r>
            <a:r>
              <a:rPr lang="en-US" altLang="en-US" sz="1400" dirty="0" smtClean="0">
                <a:ea typeface="ＭＳ Ｐゴシック" pitchFamily="34" charset="-128"/>
              </a:rPr>
              <a:t>ealities</a:t>
            </a:r>
            <a:r>
              <a:rPr lang="en-US" altLang="en-US" sz="1400" i="1" dirty="0" smtClean="0">
                <a:ea typeface="ＭＳ Ｐゴシック" pitchFamily="34" charset="-128"/>
              </a:rPr>
              <a:t>. Ecology and Society</a:t>
            </a:r>
            <a:r>
              <a:rPr lang="en-US" altLang="en-US" sz="1400" dirty="0" smtClean="0">
                <a:ea typeface="ＭＳ Ｐゴシック" pitchFamily="34" charset="-128"/>
              </a:rPr>
              <a:t>. </a:t>
            </a:r>
          </a:p>
          <a:p>
            <a:pPr eaLnBrk="1" hangingPunct="1"/>
            <a:r>
              <a:rPr lang="en-US" altLang="en-US" sz="1400" dirty="0" smtClean="0">
                <a:ea typeface="ＭＳ Ｐゴシック" pitchFamily="34" charset="-128"/>
              </a:rPr>
              <a:t>FCPF (Forest </a:t>
            </a:r>
            <a:r>
              <a:rPr lang="en-US" altLang="en-US" sz="1400" dirty="0">
                <a:ea typeface="ＭＳ Ｐゴシック" pitchFamily="34" charset="-128"/>
              </a:rPr>
              <a:t>Carbon Partnership </a:t>
            </a:r>
            <a:r>
              <a:rPr lang="en-US" altLang="en-US" sz="1400" dirty="0" smtClean="0">
                <a:ea typeface="ＭＳ Ｐゴシック" pitchFamily="34" charset="-128"/>
              </a:rPr>
              <a:t>Facility). 2011. “Linking Community </a:t>
            </a:r>
            <a:r>
              <a:rPr lang="en-US" altLang="en-US" sz="1400" dirty="0">
                <a:ea typeface="ＭＳ Ｐゴシック" pitchFamily="34" charset="-128"/>
              </a:rPr>
              <a:t>M</a:t>
            </a:r>
            <a:r>
              <a:rPr lang="en-US" altLang="en-US" sz="1400" dirty="0" smtClean="0">
                <a:ea typeface="ＭＳ Ｐゴシック" pitchFamily="34" charset="-128"/>
              </a:rPr>
              <a:t>onitoring to National Measurement, Reporting, and Verification for REDD+.”  Report on an FCPF workshop. </a:t>
            </a:r>
          </a:p>
        </p:txBody>
      </p:sp>
      <p:sp>
        <p:nvSpPr>
          <p:cNvPr id="7" name="Titel 1"/>
          <p:cNvSpPr>
            <a:spLocks noGrp="1"/>
          </p:cNvSpPr>
          <p:nvPr>
            <p:ph type="title"/>
          </p:nvPr>
        </p:nvSpPr>
        <p:spPr>
          <a:xfrm>
            <a:off x="491642" y="230188"/>
            <a:ext cx="8442796" cy="791650"/>
          </a:xfrm>
        </p:spPr>
        <p:txBody>
          <a:bodyPr/>
          <a:lstStyle/>
          <a:p>
            <a:pPr eaLnBrk="1" hangingPunct="1">
              <a:defRPr/>
            </a:pPr>
            <a:r>
              <a:rPr lang="en-US" dirty="0" smtClean="0">
                <a:solidFill>
                  <a:schemeClr val="tx1"/>
                </a:solidFill>
                <a:ea typeface="+mj-ea"/>
              </a:rPr>
              <a:t>Background material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4294967295"/>
          </p:nvPr>
        </p:nvSpPr>
        <p:spPr>
          <a:xfrm>
            <a:off x="200025" y="1162050"/>
            <a:ext cx="8763000" cy="4248150"/>
          </a:xfrm>
        </p:spPr>
        <p:txBody>
          <a:bodyPr/>
          <a:lstStyle/>
          <a:p>
            <a:r>
              <a:rPr lang="es-MX" altLang="en-US" i="1" dirty="0" smtClean="0">
                <a:ea typeface="ＭＳ Ｐゴシック" pitchFamily="34" charset="-128"/>
              </a:rPr>
              <a:t>Which of the four opportunities for CBM that have been identified do you think would be most useful in the case of your own country?  Consider the following</a:t>
            </a:r>
            <a:r>
              <a:rPr lang="es-MX" altLang="en-US" dirty="0" smtClean="0">
                <a:ea typeface="ＭＳ Ｐゴシック" pitchFamily="34" charset="-128"/>
              </a:rPr>
              <a:t>: </a:t>
            </a:r>
          </a:p>
          <a:p>
            <a:pPr marL="457200" lvl="1" eaLnBrk="1" hangingPunct="1"/>
            <a:r>
              <a:rPr lang="en-GB" altLang="en-US" sz="1800" dirty="0" smtClean="0">
                <a:ea typeface="ＭＳ Ｐゴシック" pitchFamily="34" charset="-128"/>
              </a:rPr>
              <a:t>Are there public schemes targeting community forest management/conservation practices? </a:t>
            </a:r>
            <a:endParaRPr lang="es-ES_tradnl" altLang="en-US" sz="1800" dirty="0" smtClean="0">
              <a:ea typeface="ＭＳ Ｐゴシック" pitchFamily="34" charset="-128"/>
            </a:endParaRPr>
          </a:p>
          <a:p>
            <a:pPr marL="457200" lvl="1" eaLnBrk="1" hangingPunct="1"/>
            <a:r>
              <a:rPr lang="en-GB" altLang="en-US" sz="1800" dirty="0" smtClean="0">
                <a:ea typeface="ＭＳ Ｐゴシック" pitchFamily="34" charset="-128"/>
              </a:rPr>
              <a:t>Are there CFM practices in which implementation is driven by communities? Are communities interested in the local provision of specific environmental services?</a:t>
            </a:r>
            <a:endParaRPr lang="es-ES_tradnl" altLang="en-US" sz="1800" dirty="0" smtClean="0">
              <a:ea typeface="ＭＳ Ｐゴシック" pitchFamily="34" charset="-128"/>
            </a:endParaRPr>
          </a:p>
          <a:p>
            <a:pPr marL="457200" lvl="1" eaLnBrk="1" hangingPunct="1"/>
            <a:r>
              <a:rPr lang="en-GB" altLang="en-US" sz="1800" dirty="0" smtClean="0">
                <a:ea typeface="ＭＳ Ｐゴシック" pitchFamily="34" charset="-128"/>
              </a:rPr>
              <a:t>Are communities participating in carbon markets or other certification schemes?</a:t>
            </a:r>
          </a:p>
          <a:p>
            <a:pPr marL="457200" lvl="1" eaLnBrk="1" hangingPunct="1"/>
            <a:r>
              <a:rPr lang="en-GB" altLang="en-US" sz="1800" dirty="0" smtClean="0">
                <a:ea typeface="ＭＳ Ｐゴシック" pitchFamily="34" charset="-128"/>
              </a:rPr>
              <a:t>Are communities actively participating in REDD+ implementation? How can participation be documented?</a:t>
            </a:r>
          </a:p>
          <a:p>
            <a:endParaRPr lang="es-ES" altLang="en-US" sz="1400" dirty="0" smtClean="0">
              <a:ea typeface="ＭＳ Ｐゴシック" pitchFamily="34" charset="-128"/>
            </a:endParaRPr>
          </a:p>
        </p:txBody>
      </p:sp>
      <p:sp>
        <p:nvSpPr>
          <p:cNvPr id="4" name="Titel 1"/>
          <p:cNvSpPr>
            <a:spLocks noGrp="1"/>
          </p:cNvSpPr>
          <p:nvPr>
            <p:ph type="title"/>
          </p:nvPr>
        </p:nvSpPr>
        <p:spPr>
          <a:xfrm>
            <a:off x="222250" y="150319"/>
            <a:ext cx="8712188" cy="831576"/>
          </a:xfrm>
        </p:spPr>
        <p:txBody>
          <a:bodyPr/>
          <a:lstStyle/>
          <a:p>
            <a:pPr eaLnBrk="1" hangingPunct="1">
              <a:defRPr/>
            </a:pPr>
            <a:r>
              <a:rPr lang="en-US" dirty="0" smtClean="0">
                <a:ea typeface="+mj-ea"/>
              </a:rPr>
              <a:t>Discussion 1</a:t>
            </a:r>
            <a:endParaRPr lang="en-US" sz="2800" dirty="0" smtClean="0">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9"/>
            <a:ext cx="8442796" cy="833436"/>
          </a:xfrm>
        </p:spPr>
        <p:txBody>
          <a:bodyPr/>
          <a:lstStyle/>
          <a:p>
            <a:pPr eaLnBrk="1" hangingPunct="1">
              <a:defRPr/>
            </a:pPr>
            <a:r>
              <a:rPr lang="en-GB" dirty="0" smtClean="0">
                <a:ea typeface="+mj-ea"/>
              </a:rPr>
              <a:t>Discussion 2 </a:t>
            </a:r>
            <a:endParaRPr lang="es-ES" dirty="0" smtClean="0">
              <a:ea typeface="+mj-ea"/>
            </a:endParaRPr>
          </a:p>
        </p:txBody>
      </p:sp>
      <p:sp>
        <p:nvSpPr>
          <p:cNvPr id="56324" name="Marcador de texto 2"/>
          <p:cNvSpPr>
            <a:spLocks noGrp="1"/>
          </p:cNvSpPr>
          <p:nvPr>
            <p:ph type="body" sz="quarter" idx="10"/>
          </p:nvPr>
        </p:nvSpPr>
        <p:spPr>
          <a:xfrm>
            <a:off x="363538" y="1425575"/>
            <a:ext cx="8472487" cy="4403725"/>
          </a:xfrm>
        </p:spPr>
        <p:txBody>
          <a:bodyPr/>
          <a:lstStyle/>
          <a:p>
            <a:pPr eaLnBrk="1" hangingPunct="1">
              <a:buFont typeface="Wingdings" pitchFamily="2" charset="2"/>
              <a:buNone/>
            </a:pPr>
            <a:r>
              <a:rPr lang="en-GB" altLang="en-US" sz="2000" dirty="0" smtClean="0">
                <a:ea typeface="ＭＳ Ｐゴシック" pitchFamily="34" charset="-128"/>
              </a:rPr>
              <a:t>CBM can be carried out only in areas where communities are actively engaged in community forest management and/or  REDD+ activities: </a:t>
            </a:r>
          </a:p>
          <a:p>
            <a:pPr eaLnBrk="1" hangingPunct="1"/>
            <a:r>
              <a:rPr lang="en-GB" altLang="en-US" sz="2000" dirty="0" smtClean="0">
                <a:ea typeface="ＭＳ Ｐゴシック" pitchFamily="34" charset="-128"/>
              </a:rPr>
              <a:t>How much of the country could be monito</a:t>
            </a:r>
            <a:r>
              <a:rPr lang="en-US" altLang="en-US" sz="2000" dirty="0" smtClean="0">
                <a:ea typeface="ＭＳ Ｐゴシック" pitchFamily="34" charset="-128"/>
              </a:rPr>
              <a:t>red in this way? Would the data be useful if it is patchy?</a:t>
            </a:r>
          </a:p>
          <a:p>
            <a:pPr eaLnBrk="1" hangingPunct="1"/>
            <a:r>
              <a:rPr lang="en-US" altLang="en-US" sz="2000" dirty="0" smtClean="0">
                <a:ea typeface="ＭＳ Ｐゴシック" pitchFamily="34" charset="-128"/>
              </a:rPr>
              <a:t>Could and should CBM be made compulsory, as a condition for participating in REDD+?  </a:t>
            </a:r>
          </a:p>
          <a:p>
            <a:pPr eaLnBrk="1" hangingPunct="1"/>
            <a:r>
              <a:rPr lang="en-US" altLang="en-US" sz="2000" dirty="0" smtClean="0">
                <a:ea typeface="ＭＳ Ｐゴシック" pitchFamily="34" charset="-128"/>
              </a:rPr>
              <a:t>Should people be paid to do it (separately from any funds disbursed for forest management itself or for carbon performance)?</a:t>
            </a:r>
            <a:endParaRPr lang="es-ES_tradnl"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n-US" dirty="0" smtClean="0">
                <a:ea typeface="+mj-ea"/>
              </a:rPr>
              <a:t>Standardized protocols for CBM</a:t>
            </a:r>
          </a:p>
        </p:txBody>
      </p:sp>
      <p:sp>
        <p:nvSpPr>
          <p:cNvPr id="30725" name="Tijdelijke aanduiding voor tekst 2"/>
          <p:cNvSpPr>
            <a:spLocks noGrp="1"/>
          </p:cNvSpPr>
          <p:nvPr>
            <p:ph type="body" sz="quarter" idx="10"/>
          </p:nvPr>
        </p:nvSpPr>
        <p:spPr>
          <a:xfrm>
            <a:off x="142875" y="1362075"/>
            <a:ext cx="9001125" cy="4654550"/>
          </a:xfrm>
        </p:spPr>
        <p:txBody>
          <a:bodyPr/>
          <a:lstStyle/>
          <a:p>
            <a:pPr eaLnBrk="1" hangingPunct="1">
              <a:lnSpc>
                <a:spcPct val="100000"/>
              </a:lnSpc>
            </a:pPr>
            <a:r>
              <a:rPr lang="en-US" sz="2000" dirty="0" smtClean="0">
                <a:latin typeface="Verdana" charset="0"/>
              </a:rPr>
              <a:t>Data should be compatible with NFMS.</a:t>
            </a:r>
          </a:p>
          <a:p>
            <a:pPr eaLnBrk="1" hangingPunct="1">
              <a:lnSpc>
                <a:spcPct val="100000"/>
              </a:lnSpc>
            </a:pPr>
            <a:r>
              <a:rPr lang="en-US" sz="2000" dirty="0" smtClean="0">
                <a:latin typeface="Verdana" charset="0"/>
              </a:rPr>
              <a:t>It is necessary that data facilitate comparisons and evaluation among different </a:t>
            </a:r>
            <a:r>
              <a:rPr lang="en-US" sz="2000" dirty="0">
                <a:latin typeface="Verdana" charset="0"/>
              </a:rPr>
              <a:t>REDD+ </a:t>
            </a:r>
            <a:r>
              <a:rPr lang="en-US" sz="2000" dirty="0" smtClean="0">
                <a:latin typeface="Verdana" charset="0"/>
              </a:rPr>
              <a:t>interventions.</a:t>
            </a:r>
            <a:endParaRPr lang="en-US" sz="2000" dirty="0">
              <a:latin typeface="Verdana" charset="0"/>
            </a:endParaRPr>
          </a:p>
          <a:p>
            <a:pPr eaLnBrk="1" hangingPunct="1">
              <a:lnSpc>
                <a:spcPct val="100000"/>
              </a:lnSpc>
            </a:pPr>
            <a:r>
              <a:rPr lang="en-US" sz="2000" dirty="0">
                <a:latin typeface="Verdana" charset="0"/>
              </a:rPr>
              <a:t>S</a:t>
            </a:r>
            <a:r>
              <a:rPr lang="en-US" sz="2000" dirty="0" smtClean="0">
                <a:latin typeface="Verdana" charset="0"/>
              </a:rPr>
              <a:t>tandardized protocols (i.e., variables and methods) are needed.</a:t>
            </a:r>
          </a:p>
          <a:p>
            <a:pPr eaLnBrk="1" hangingPunct="1">
              <a:lnSpc>
                <a:spcPct val="100000"/>
              </a:lnSpc>
            </a:pPr>
            <a:r>
              <a:rPr lang="en-US" sz="2000" dirty="0" smtClean="0">
                <a:latin typeface="Verdana" charset="0"/>
              </a:rPr>
              <a:t>Methods needed for stock and stock-changes in permanent plots (stock-difference method).</a:t>
            </a:r>
          </a:p>
          <a:p>
            <a:pPr eaLnBrk="1" hangingPunct="1">
              <a:lnSpc>
                <a:spcPct val="100000"/>
              </a:lnSpc>
            </a:pPr>
            <a:r>
              <a:rPr lang="en-US" sz="2000" dirty="0" smtClean="0">
                <a:latin typeface="Verdana" charset="0"/>
              </a:rPr>
              <a:t>Statistics of management practices can also provide information to assess emissions and removals (gain-and-loss method).</a:t>
            </a:r>
          </a:p>
          <a:p>
            <a:pPr eaLnBrk="1" hangingPunct="1">
              <a:lnSpc>
                <a:spcPct val="100000"/>
              </a:lnSpc>
            </a:pPr>
            <a:r>
              <a:rPr lang="en-US" sz="2000" dirty="0" smtClean="0">
                <a:latin typeface="Verdana" charset="0"/>
              </a:rPr>
              <a:t>Methods can be selected ad hoc according to local context.</a:t>
            </a:r>
          </a:p>
          <a:p>
            <a:pPr eaLnBrk="1" hangingPunct="1">
              <a:lnSpc>
                <a:spcPct val="100000"/>
              </a:lnSpc>
            </a:pPr>
            <a:r>
              <a:rPr lang="en-US" sz="2000" dirty="0">
                <a:latin typeface="Verdana" charset="0"/>
              </a:rPr>
              <a:t>This data can add to that of national inventories to increase sample </a:t>
            </a:r>
            <a:r>
              <a:rPr lang="en-US" sz="2000" dirty="0" smtClean="0">
                <a:latin typeface="Verdana" charset="0"/>
              </a:rPr>
              <a:t>size.</a:t>
            </a:r>
            <a:endParaRPr lang="es-ES_tradnl" sz="2000" dirty="0">
              <a:latin typeface="Verdana" charset="0"/>
            </a:endParaRPr>
          </a:p>
        </p:txBody>
      </p:sp>
    </p:spTree>
    <p:extLst>
      <p:ext uri="{BB962C8B-B14F-4D97-AF65-F5344CB8AC3E}">
        <p14:creationId xmlns:p14="http://schemas.microsoft.com/office/powerpoint/2010/main" val="5086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n-US" dirty="0" smtClean="0"/>
              <a:t>Functions of CBM in national monitoring</a:t>
            </a:r>
            <a:endParaRPr lang="en-US" dirty="0" smtClean="0">
              <a:ea typeface="+mj-ea"/>
            </a:endParaRPr>
          </a:p>
        </p:txBody>
      </p:sp>
      <p:sp>
        <p:nvSpPr>
          <p:cNvPr id="30725" name="Tijdelijke aanduiding voor tekst 2"/>
          <p:cNvSpPr>
            <a:spLocks noGrp="1"/>
          </p:cNvSpPr>
          <p:nvPr>
            <p:ph type="body" sz="quarter" idx="10"/>
          </p:nvPr>
        </p:nvSpPr>
        <p:spPr>
          <a:xfrm>
            <a:off x="111125" y="1403350"/>
            <a:ext cx="8905875" cy="4654550"/>
          </a:xfrm>
        </p:spPr>
        <p:txBody>
          <a:bodyPr/>
          <a:lstStyle/>
          <a:p>
            <a:pPr eaLnBrk="1" hangingPunct="1">
              <a:lnSpc>
                <a:spcPct val="100000"/>
              </a:lnSpc>
            </a:pPr>
            <a:r>
              <a:rPr lang="en-US" sz="2000" dirty="0" smtClean="0">
                <a:latin typeface="Verdana" charset="0"/>
              </a:rPr>
              <a:t>Forest area and area changes (monitoring of deforestation) are difficult for CBM to monitor </a:t>
            </a:r>
            <a:r>
              <a:rPr lang="en-US" sz="2000" dirty="0" smtClean="0">
                <a:latin typeface="Verdana" charset="0"/>
                <a:sym typeface="Wingdings" panose="05000000000000000000" pitchFamily="2" charset="2"/>
              </a:rPr>
              <a:t> </a:t>
            </a:r>
            <a:r>
              <a:rPr lang="en-US" sz="2000" dirty="0" smtClean="0">
                <a:latin typeface="Verdana" charset="0"/>
              </a:rPr>
              <a:t>most likely through remote sensing.</a:t>
            </a:r>
          </a:p>
          <a:p>
            <a:pPr eaLnBrk="1" hangingPunct="1">
              <a:lnSpc>
                <a:spcPct val="100000"/>
              </a:lnSpc>
            </a:pPr>
            <a:r>
              <a:rPr lang="en-US" sz="2000" dirty="0" smtClean="0">
                <a:latin typeface="Verdana" charset="0"/>
              </a:rPr>
              <a:t>Primary </a:t>
            </a:r>
            <a:r>
              <a:rPr lang="en-US" sz="2000" dirty="0">
                <a:latin typeface="Verdana" charset="0"/>
              </a:rPr>
              <a:t>aim of a CBM survey is to measure carbon stocks and changes in carbon stock in community </a:t>
            </a:r>
            <a:r>
              <a:rPr lang="en-US" sz="2000" dirty="0" smtClean="0">
                <a:latin typeface="Verdana" charset="0"/>
              </a:rPr>
              <a:t>forests.</a:t>
            </a:r>
            <a:endParaRPr lang="en-US" sz="2000" dirty="0" smtClean="0">
              <a:solidFill>
                <a:srgbClr val="FF0000"/>
              </a:solidFill>
              <a:latin typeface="Verdana" charset="0"/>
            </a:endParaRPr>
          </a:p>
          <a:p>
            <a:pPr eaLnBrk="1" hangingPunct="1">
              <a:lnSpc>
                <a:spcPct val="100000"/>
              </a:lnSpc>
            </a:pPr>
            <a:r>
              <a:rPr lang="en-US" sz="2000" dirty="0" smtClean="0">
                <a:latin typeface="Verdana" charset="0"/>
              </a:rPr>
              <a:t>CBM can also provide geographical information of forest areas under management (i.e., participatory mapping),</a:t>
            </a:r>
          </a:p>
          <a:p>
            <a:pPr eaLnBrk="1" hangingPunct="1">
              <a:lnSpc>
                <a:spcPct val="100000"/>
              </a:lnSpc>
            </a:pPr>
            <a:r>
              <a:rPr lang="en-US" sz="2000" dirty="0" smtClean="0">
                <a:latin typeface="Verdana" charset="0"/>
              </a:rPr>
              <a:t>New </a:t>
            </a:r>
            <a:r>
              <a:rPr lang="en-US" sz="2000" dirty="0">
                <a:latin typeface="Verdana" charset="0"/>
              </a:rPr>
              <a:t>areas of afforestation may also be </a:t>
            </a:r>
            <a:r>
              <a:rPr lang="en-US" sz="2000" dirty="0" smtClean="0">
                <a:latin typeface="Verdana" charset="0"/>
              </a:rPr>
              <a:t>included.</a:t>
            </a:r>
          </a:p>
          <a:p>
            <a:pPr eaLnBrk="1" hangingPunct="1">
              <a:lnSpc>
                <a:spcPct val="100000"/>
              </a:lnSpc>
            </a:pPr>
            <a:r>
              <a:rPr lang="en-US" sz="2000" dirty="0" smtClean="0">
                <a:latin typeface="Verdana" charset="0"/>
              </a:rPr>
              <a:t>CBM allows accurate identification of forest trajectories </a:t>
            </a:r>
            <a:r>
              <a:rPr lang="en-US" sz="2000" dirty="0">
                <a:latin typeface="Verdana" charset="0"/>
              </a:rPr>
              <a:t>and </a:t>
            </a:r>
            <a:r>
              <a:rPr lang="en-US" sz="2000" dirty="0" smtClean="0">
                <a:latin typeface="Verdana" charset="0"/>
              </a:rPr>
              <a:t>supports </a:t>
            </a:r>
            <a:r>
              <a:rPr lang="en-US" sz="2000" dirty="0">
                <a:latin typeface="Verdana" charset="0"/>
              </a:rPr>
              <a:t>the analysis of </a:t>
            </a:r>
            <a:r>
              <a:rPr lang="en-US" sz="2000" dirty="0" smtClean="0">
                <a:latin typeface="Verdana" charset="0"/>
              </a:rPr>
              <a:t>drivers of emissions.</a:t>
            </a:r>
            <a:endParaRPr lang="en-US" sz="2000" dirty="0">
              <a:latin typeface="Verdana" charset="0"/>
            </a:endParaRPr>
          </a:p>
        </p:txBody>
      </p:sp>
    </p:spTree>
    <p:extLst>
      <p:ext uri="{BB962C8B-B14F-4D97-AF65-F5344CB8AC3E}">
        <p14:creationId xmlns:p14="http://schemas.microsoft.com/office/powerpoint/2010/main" val="429136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000" y="231595"/>
            <a:ext cx="8680438" cy="840125"/>
          </a:xfrm>
        </p:spPr>
        <p:txBody>
          <a:bodyPr/>
          <a:lstStyle/>
          <a:p>
            <a:pPr eaLnBrk="1" hangingPunct="1">
              <a:defRPr/>
            </a:pPr>
            <a:r>
              <a:rPr lang="es-MX" dirty="0" smtClean="0">
                <a:ea typeface="+mj-ea"/>
              </a:rPr>
              <a:t>General approaches to set up protocols (1)</a:t>
            </a:r>
            <a:endParaRPr lang="es-ES" dirty="0" smtClean="0">
              <a:ea typeface="+mj-ea"/>
            </a:endParaRPr>
          </a:p>
        </p:txBody>
      </p:sp>
      <p:sp>
        <p:nvSpPr>
          <p:cNvPr id="31749" name="Marcador de texto 2"/>
          <p:cNvSpPr>
            <a:spLocks noGrp="1"/>
          </p:cNvSpPr>
          <p:nvPr>
            <p:ph type="body" sz="quarter" idx="10"/>
          </p:nvPr>
        </p:nvSpPr>
        <p:spPr>
          <a:xfrm>
            <a:off x="169863" y="1323975"/>
            <a:ext cx="8974137" cy="4210050"/>
          </a:xfrm>
        </p:spPr>
        <p:txBody>
          <a:bodyPr/>
          <a:lstStyle/>
          <a:p>
            <a:pPr marL="0" indent="0" eaLnBrk="1" hangingPunct="1">
              <a:lnSpc>
                <a:spcPct val="100000"/>
              </a:lnSpc>
              <a:buFont typeface="Wingdings" charset="0"/>
              <a:buNone/>
              <a:defRPr/>
            </a:pPr>
            <a:r>
              <a:rPr lang="en-US" sz="1800" dirty="0" smtClean="0">
                <a:latin typeface="Verdana" charset="0"/>
              </a:rPr>
              <a:t>Methods to estimate carbon stocks:</a:t>
            </a:r>
            <a:endParaRPr lang="es-ES_tradnl" sz="2000" dirty="0">
              <a:latin typeface="Verdana" charset="0"/>
            </a:endParaRPr>
          </a:p>
          <a:p>
            <a:pPr eaLnBrk="1" hangingPunct="1">
              <a:lnSpc>
                <a:spcPct val="100000"/>
              </a:lnSpc>
              <a:defRPr/>
            </a:pPr>
            <a:r>
              <a:rPr lang="en-US" sz="1600" dirty="0" smtClean="0">
                <a:latin typeface="Verdana" charset="0"/>
              </a:rPr>
              <a:t>Set up a forest inventory and collect data of individual trees via DBH (caliper/tape) and height (clinometer) and later use of allometric </a:t>
            </a:r>
            <a:r>
              <a:rPr lang="en-US" sz="1600" dirty="0">
                <a:latin typeface="Verdana" charset="0"/>
              </a:rPr>
              <a:t>equations to </a:t>
            </a:r>
            <a:r>
              <a:rPr lang="en-US" sz="1600" dirty="0" smtClean="0">
                <a:latin typeface="Verdana" charset="0"/>
              </a:rPr>
              <a:t>estimate biomass See manual provided for this course, or any </a:t>
            </a:r>
            <a:r>
              <a:rPr lang="en-US" sz="1600" dirty="0" smtClean="0">
                <a:solidFill>
                  <a:schemeClr val="tx1"/>
                </a:solidFill>
                <a:latin typeface="Verdana" charset="0"/>
              </a:rPr>
              <a:t>of those listed following:</a:t>
            </a:r>
          </a:p>
          <a:p>
            <a:pPr>
              <a:lnSpc>
                <a:spcPts val="1500"/>
              </a:lnSpc>
              <a:buFont typeface="Wingdings" charset="0"/>
              <a:buChar char="§"/>
              <a:defRPr/>
            </a:pPr>
            <a:r>
              <a:rPr lang="en-US" sz="1400" dirty="0" smtClean="0"/>
              <a:t>Wood Hole Research Institute: </a:t>
            </a:r>
            <a:r>
              <a:rPr lang="en-US" sz="1400" u="sng" dirty="0" smtClean="0">
                <a:hlinkClick r:id="rId3"/>
              </a:rPr>
              <a:t>http://www.whrc.org/resources/fieldguides/carbon/pdf/chapter6.pdf</a:t>
            </a:r>
            <a:r>
              <a:rPr lang="en-US" sz="1400" u="sng" dirty="0" smtClean="0"/>
              <a:t>.</a:t>
            </a:r>
            <a:endParaRPr lang="es-MX" sz="1400" dirty="0" smtClean="0"/>
          </a:p>
          <a:p>
            <a:pPr>
              <a:lnSpc>
                <a:spcPts val="1500"/>
              </a:lnSpc>
              <a:buFont typeface="Wingdings" charset="0"/>
              <a:buChar char="§"/>
              <a:defRPr/>
            </a:pPr>
            <a:r>
              <a:rPr lang="en-US" sz="1400" dirty="0" smtClean="0"/>
              <a:t>The  KTGAL project: </a:t>
            </a:r>
            <a:r>
              <a:rPr lang="en-US" sz="1400" u="sng" dirty="0" smtClean="0">
                <a:hlinkClick r:id="rId4"/>
              </a:rPr>
              <a:t>http://www.communitycarbonforestry.org/</a:t>
            </a:r>
            <a:r>
              <a:rPr lang="en-US" sz="1400" dirty="0"/>
              <a:t>.</a:t>
            </a:r>
            <a:r>
              <a:rPr lang="en-US" sz="1400" dirty="0" smtClean="0"/>
              <a:t> The link is under Resources, Community Monitoring</a:t>
            </a:r>
            <a:r>
              <a:rPr lang="en-US" sz="1400" dirty="0"/>
              <a:t>.</a:t>
            </a:r>
            <a:r>
              <a:rPr lang="en-US" sz="1400" dirty="0" smtClean="0"/>
              <a:t> </a:t>
            </a:r>
            <a:endParaRPr lang="es-MX" sz="1400" dirty="0" smtClean="0"/>
          </a:p>
          <a:p>
            <a:pPr>
              <a:lnSpc>
                <a:spcPts val="1500"/>
              </a:lnSpc>
              <a:buFont typeface="Wingdings" charset="0"/>
              <a:buChar char="§"/>
              <a:defRPr/>
            </a:pPr>
            <a:r>
              <a:rPr lang="en-US" sz="1400" dirty="0" smtClean="0"/>
              <a:t>The Nepal-based network ANSAB: </a:t>
            </a:r>
            <a:r>
              <a:rPr lang="en-US" sz="1400" u="sng" dirty="0" smtClean="0">
                <a:hlinkClick r:id="rId5"/>
              </a:rPr>
              <a:t>http://www.ansab.org/wp-content/uploads/2010/08/Carbon-Measurement-Guideline-REDD-final.pdf</a:t>
            </a:r>
            <a:r>
              <a:rPr lang="en-US" sz="1400" dirty="0"/>
              <a:t>.</a:t>
            </a:r>
            <a:endParaRPr lang="es-MX" sz="1400" dirty="0" smtClean="0"/>
          </a:p>
          <a:p>
            <a:pPr>
              <a:lnSpc>
                <a:spcPts val="1500"/>
              </a:lnSpc>
              <a:buFont typeface="Wingdings" charset="0"/>
              <a:buChar char="§"/>
              <a:defRPr/>
            </a:pPr>
            <a:r>
              <a:rPr lang="en-US" sz="1400" dirty="0" smtClean="0"/>
              <a:t>UN REDD Vietnam: </a:t>
            </a:r>
            <a:r>
              <a:rPr lang="en-US" sz="1400" u="sng" dirty="0" smtClean="0">
                <a:hlinkClick r:id="rId6"/>
              </a:rPr>
              <a:t>http://www.un.org.vn/en/component/docman/cat_view/130-un-viet-nam-joint-publications/209-climate-change-joint-un-publications.html?orderby=dmdate_published</a:t>
            </a:r>
            <a:r>
              <a:rPr lang="en-US" sz="1400" u="sng" dirty="0" smtClean="0"/>
              <a:t>.</a:t>
            </a:r>
            <a:endParaRPr lang="es-MX" sz="1400" dirty="0" smtClean="0"/>
          </a:p>
          <a:p>
            <a:pPr>
              <a:lnSpc>
                <a:spcPts val="1500"/>
              </a:lnSpc>
              <a:buFont typeface="Wingdings" charset="0"/>
              <a:buChar char="§"/>
              <a:defRPr/>
            </a:pPr>
            <a:r>
              <a:rPr lang="en-US" sz="1400" dirty="0" smtClean="0"/>
              <a:t>Winrock International: h</a:t>
            </a:r>
            <a:r>
              <a:rPr lang="en-US" sz="1400" u="sng" dirty="0" smtClean="0">
                <a:hlinkClick r:id="rId7"/>
              </a:rPr>
              <a:t>ttp://202.99.63.183/tanhui/thjl/Winrock%20International%20%E7%A2%B3%E7%9B%91%E6%B5%8B%E6%8C%87%E5%8D%97.pdf</a:t>
            </a:r>
            <a:r>
              <a:rPr lang="en-US" sz="1400" dirty="0"/>
              <a:t>.</a:t>
            </a:r>
            <a:endParaRPr lang="es-MX" sz="1400" dirty="0" smtClean="0"/>
          </a:p>
          <a:p>
            <a:pPr marL="0" indent="0" eaLnBrk="1" hangingPunct="1">
              <a:lnSpc>
                <a:spcPct val="100000"/>
              </a:lnSpc>
              <a:buFont typeface="Wingdings" charset="0"/>
              <a:buChar char="§"/>
              <a:defRPr/>
            </a:pPr>
            <a:endParaRPr lang="es-ES_tradnl" sz="1600" dirty="0">
              <a:solidFill>
                <a:srgbClr val="FF0000"/>
              </a:solidFill>
              <a:latin typeface="Verdan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642" y="230188"/>
            <a:ext cx="8442796" cy="840125"/>
          </a:xfrm>
        </p:spPr>
        <p:txBody>
          <a:bodyPr/>
          <a:lstStyle/>
          <a:p>
            <a:pPr>
              <a:defRPr/>
            </a:pPr>
            <a:r>
              <a:rPr lang="es-MX" dirty="0" smtClean="0"/>
              <a:t>General </a:t>
            </a:r>
            <a:r>
              <a:rPr lang="es-MX" dirty="0"/>
              <a:t>approaches to set up </a:t>
            </a:r>
            <a:r>
              <a:rPr lang="es-MX" dirty="0" smtClean="0"/>
              <a:t>protocols (2)</a:t>
            </a:r>
            <a:endParaRPr lang="es-MX" dirty="0"/>
          </a:p>
        </p:txBody>
      </p:sp>
      <p:sp>
        <p:nvSpPr>
          <p:cNvPr id="3" name="2 Marcador de texto"/>
          <p:cNvSpPr>
            <a:spLocks noGrp="1"/>
          </p:cNvSpPr>
          <p:nvPr>
            <p:ph type="body" sz="quarter" idx="10"/>
          </p:nvPr>
        </p:nvSpPr>
        <p:spPr>
          <a:xfrm>
            <a:off x="420688" y="1463676"/>
            <a:ext cx="8521700" cy="4441824"/>
          </a:xfrm>
        </p:spPr>
        <p:txBody>
          <a:bodyPr/>
          <a:lstStyle/>
          <a:p>
            <a:pPr eaLnBrk="1" hangingPunct="1">
              <a:lnSpc>
                <a:spcPct val="100000"/>
              </a:lnSpc>
              <a:defRPr/>
            </a:pPr>
            <a:r>
              <a:rPr lang="en-US" sz="2000" dirty="0" smtClean="0">
                <a:latin typeface="Verdana" charset="0"/>
              </a:rPr>
              <a:t>Set up measurement plots to determine basal area visually (relascope) and apply modified allometric equations to estimate biomass</a:t>
            </a:r>
          </a:p>
          <a:p>
            <a:pPr eaLnBrk="1" hangingPunct="1">
              <a:lnSpc>
                <a:spcPct val="100000"/>
              </a:lnSpc>
              <a:defRPr/>
            </a:pPr>
            <a:r>
              <a:rPr lang="en-US" sz="2000" dirty="0">
                <a:latin typeface="Verdana" charset="0"/>
              </a:rPr>
              <a:t>O</a:t>
            </a:r>
            <a:r>
              <a:rPr lang="en-US" sz="2000" dirty="0" smtClean="0">
                <a:latin typeface="Verdana" charset="0"/>
              </a:rPr>
              <a:t>btain figures of volume of timber and apply biomass expansion factors (visually or remotely, i.e., drones and/or LiDAR)</a:t>
            </a:r>
          </a:p>
          <a:p>
            <a:pPr marL="0" indent="0" eaLnBrk="1" hangingPunct="1">
              <a:lnSpc>
                <a:spcPct val="100000"/>
              </a:lnSpc>
              <a:buNone/>
              <a:defRPr/>
            </a:pPr>
            <a:r>
              <a:rPr lang="en-US" sz="2000" dirty="0" smtClean="0">
                <a:latin typeface="Verdana" charset="0"/>
              </a:rPr>
              <a:t>Methods to estimate changes in carbon stocks:</a:t>
            </a:r>
            <a:endParaRPr lang="es-ES_tradnl" sz="2000" dirty="0" smtClean="0">
              <a:latin typeface="Verdana" charset="0"/>
            </a:endParaRPr>
          </a:p>
          <a:p>
            <a:pPr eaLnBrk="1" hangingPunct="1">
              <a:lnSpc>
                <a:spcPct val="100000"/>
              </a:lnSpc>
              <a:defRPr/>
            </a:pPr>
            <a:r>
              <a:rPr lang="en-US" sz="2000" dirty="0" smtClean="0">
                <a:latin typeface="Verdana" charset="0"/>
              </a:rPr>
              <a:t>Take repetitive measurements of stocks in plots</a:t>
            </a:r>
          </a:p>
          <a:p>
            <a:pPr eaLnBrk="1" hangingPunct="1">
              <a:lnSpc>
                <a:spcPct val="100000"/>
              </a:lnSpc>
              <a:defRPr/>
            </a:pPr>
            <a:r>
              <a:rPr lang="en-US" sz="2000" dirty="0" smtClean="0">
                <a:latin typeface="Verdana" charset="0"/>
              </a:rPr>
              <a:t>Quantify reductions and increments of biomass and carbon in forests in a given period (gain-loss method); understand management practices and dynamics of carbon in the forest; have access to associated statistics and censuses</a:t>
            </a:r>
            <a:endParaRPr lang="es-ES" sz="2000" dirty="0" smtClean="0">
              <a:latin typeface="Verdana" charset="0"/>
            </a:endParaRPr>
          </a:p>
          <a:p>
            <a:pPr>
              <a:buFont typeface="Wingdings" charset="0"/>
              <a:buChar char="§"/>
              <a:defRPr/>
            </a:pP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0" name="Object 42"/>
          <p:cNvGraphicFramePr>
            <a:graphicFrameLocks noChangeAspect="1"/>
          </p:cNvGraphicFramePr>
          <p:nvPr>
            <p:extLst>
              <p:ext uri="{D42A27DB-BD31-4B8C-83A1-F6EECF244321}">
                <p14:modId xmlns:p14="http://schemas.microsoft.com/office/powerpoint/2010/main" val="2735680247"/>
              </p:ext>
            </p:extLst>
          </p:nvPr>
        </p:nvGraphicFramePr>
        <p:xfrm>
          <a:off x="598942" y="1479393"/>
          <a:ext cx="8218487" cy="4476750"/>
        </p:xfrm>
        <a:graphic>
          <a:graphicData uri="http://schemas.openxmlformats.org/presentationml/2006/ole">
            <mc:AlternateContent xmlns:mc="http://schemas.openxmlformats.org/markup-compatibility/2006">
              <mc:Choice xmlns:v="urn:schemas-microsoft-com:vml" Requires="v">
                <p:oleObj spid="_x0000_s2190" name="Documento" r:id="rId5" imgW="5536996" imgH="2997090" progId="">
                  <p:embed/>
                </p:oleObj>
              </mc:Choice>
              <mc:Fallback>
                <p:oleObj name="Documento" r:id="rId5" imgW="5536996" imgH="2997090" progId="">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42" y="1479393"/>
                        <a:ext cx="8218487" cy="4476750"/>
                      </a:xfrm>
                      <a:prstGeom prst="rect">
                        <a:avLst/>
                      </a:prstGeom>
                      <a:noFill/>
                      <a:extLst/>
                    </p:spPr>
                  </p:pic>
                </p:oleObj>
              </mc:Fallback>
            </mc:AlternateContent>
          </a:graphicData>
        </a:graphic>
      </p:graphicFrame>
      <p:sp>
        <p:nvSpPr>
          <p:cNvPr id="2" name="Título 1"/>
          <p:cNvSpPr>
            <a:spLocks noGrp="1"/>
          </p:cNvSpPr>
          <p:nvPr>
            <p:ph type="title" idx="4294967295"/>
          </p:nvPr>
        </p:nvSpPr>
        <p:spPr>
          <a:xfrm>
            <a:off x="254000" y="49078"/>
            <a:ext cx="8563429" cy="1187294"/>
          </a:xfrm>
        </p:spPr>
        <p:txBody>
          <a:bodyPr/>
          <a:lstStyle/>
          <a:p>
            <a:pPr eaLnBrk="1" hangingPunct="1">
              <a:defRPr/>
            </a:pPr>
            <a:r>
              <a:rPr lang="en-GB" sz="2400" dirty="0" smtClean="0">
                <a:ea typeface="+mj-ea"/>
              </a:rPr>
              <a:t>Processes Leading to losses/reductions and gains/increments in the different carbon pools </a:t>
            </a:r>
            <a:endParaRPr lang="es-ES" sz="2400" dirty="0" smtClean="0">
              <a:ea typeface="+mj-ea"/>
            </a:endParaRPr>
          </a:p>
        </p:txBody>
      </p:sp>
      <p:sp>
        <p:nvSpPr>
          <p:cNvPr id="4" name="CuadroTexto 13"/>
          <p:cNvSpPr txBox="1">
            <a:spLocks noChangeArrowheads="1"/>
          </p:cNvSpPr>
          <p:nvPr/>
        </p:nvSpPr>
        <p:spPr bwMode="auto">
          <a:xfrm>
            <a:off x="6708775" y="5734437"/>
            <a:ext cx="2083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err="1" smtClean="0"/>
              <a:t>Source</a:t>
            </a:r>
            <a:r>
              <a:rPr lang="es-ES" altLang="en-US" sz="1200" dirty="0" smtClean="0"/>
              <a:t>: Balderas </a:t>
            </a:r>
            <a:r>
              <a:rPr lang="es-ES" altLang="en-US" sz="1200" dirty="0"/>
              <a:t>Torres (2013)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4294967295"/>
          </p:nvPr>
        </p:nvSpPr>
        <p:spPr>
          <a:xfrm>
            <a:off x="285750" y="1374775"/>
            <a:ext cx="8656638" cy="4448175"/>
          </a:xfrm>
        </p:spPr>
        <p:txBody>
          <a:bodyPr/>
          <a:lstStyle/>
          <a:p>
            <a:r>
              <a:rPr lang="en-US" altLang="en-US" dirty="0" smtClean="0">
                <a:ea typeface="ＭＳ Ｐゴシック" pitchFamily="34" charset="-128"/>
              </a:rPr>
              <a:t>Under what circumstances would you recommend using the gain-loss method instead of stock change estimation, and why?</a:t>
            </a:r>
          </a:p>
          <a:p>
            <a:r>
              <a:rPr lang="en-US" altLang="en-US" dirty="0" smtClean="0">
                <a:ea typeface="ＭＳ Ｐゴシック" pitchFamily="34" charset="-128"/>
              </a:rPr>
              <a:t>Relascopes are generally used in the timber industry and often in plantation forests where the variation between sizes of trees is relatively small:</a:t>
            </a:r>
          </a:p>
          <a:p>
            <a:pPr lvl="1"/>
            <a:r>
              <a:rPr lang="en-US" altLang="en-US" sz="2000" dirty="0" smtClean="0">
                <a:ea typeface="ＭＳ Ｐゴシック" pitchFamily="34" charset="-128"/>
              </a:rPr>
              <a:t>Do any of the participants have experience in their use?</a:t>
            </a:r>
          </a:p>
          <a:p>
            <a:pPr lvl="1"/>
            <a:r>
              <a:rPr lang="en-US" altLang="en-US" sz="2000" dirty="0" smtClean="0">
                <a:ea typeface="ＭＳ Ｐゴシック" pitchFamily="34" charset="-128"/>
              </a:rPr>
              <a:t>Would the relascope pick up differences in woody biomass if used, say, in annual surveys of savanna forests (</a:t>
            </a:r>
            <a:r>
              <a:rPr lang="en-US" altLang="en-US" sz="2000" i="1" dirty="0" smtClean="0">
                <a:ea typeface="ＭＳ Ｐゴシック" pitchFamily="34" charset="-128"/>
              </a:rPr>
              <a:t>miombo</a:t>
            </a:r>
            <a:r>
              <a:rPr lang="en-US" altLang="en-US" sz="2000" dirty="0" smtClean="0">
                <a:ea typeface="ＭＳ Ｐゴシック" pitchFamily="34" charset="-128"/>
              </a:rPr>
              <a:t>, </a:t>
            </a:r>
            <a:r>
              <a:rPr lang="en-US" altLang="en-US" sz="2000" i="1" dirty="0" smtClean="0">
                <a:ea typeface="ＭＳ Ｐゴシック" pitchFamily="34" charset="-128"/>
              </a:rPr>
              <a:t>selva baja</a:t>
            </a:r>
            <a:r>
              <a:rPr lang="en-US" altLang="en-US" sz="2000" dirty="0" smtClean="0">
                <a:ea typeface="ＭＳ Ｐゴシック" pitchFamily="34" charset="-128"/>
              </a:rPr>
              <a:t>, </a:t>
            </a:r>
            <a:r>
              <a:rPr lang="en-US" altLang="en-US" sz="2000" i="1" dirty="0" smtClean="0">
                <a:ea typeface="ＭＳ Ｐゴシック" pitchFamily="34" charset="-128"/>
              </a:rPr>
              <a:t>cerrado</a:t>
            </a:r>
            <a:r>
              <a:rPr lang="en-US" altLang="en-US" sz="2000" dirty="0" smtClean="0">
                <a:ea typeface="ＭＳ Ｐゴシック" pitchFamily="34" charset="-128"/>
              </a:rPr>
              <a:t>, etc.)?</a:t>
            </a:r>
          </a:p>
          <a:p>
            <a:pPr>
              <a:buFont typeface="Wingdings" pitchFamily="2" charset="2"/>
              <a:buNone/>
            </a:pPr>
            <a:endParaRPr lang="en-US" altLang="en-US" sz="2000" dirty="0" smtClean="0">
              <a:ea typeface="ＭＳ Ｐゴシック" pitchFamily="34" charset="-128"/>
            </a:endParaRPr>
          </a:p>
        </p:txBody>
      </p:sp>
      <p:sp>
        <p:nvSpPr>
          <p:cNvPr id="4" name="Título 1"/>
          <p:cNvSpPr>
            <a:spLocks noGrp="1"/>
          </p:cNvSpPr>
          <p:nvPr>
            <p:ph type="title"/>
          </p:nvPr>
        </p:nvSpPr>
        <p:spPr>
          <a:xfrm>
            <a:off x="491642" y="230189"/>
            <a:ext cx="8442796" cy="833436"/>
          </a:xfrm>
        </p:spPr>
        <p:txBody>
          <a:bodyPr/>
          <a:lstStyle/>
          <a:p>
            <a:pPr eaLnBrk="1" hangingPunct="1">
              <a:defRPr/>
            </a:pPr>
            <a:r>
              <a:rPr lang="en-GB" dirty="0" smtClean="0">
                <a:ea typeface="+mj-ea"/>
              </a:rPr>
              <a:t>Discussion 3 </a:t>
            </a:r>
            <a:endParaRPr lang="es-ES" dirty="0" smtClean="0">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4294967295"/>
          </p:nvPr>
        </p:nvSpPr>
        <p:spPr>
          <a:xfrm>
            <a:off x="420688" y="1947863"/>
            <a:ext cx="8521700" cy="3576637"/>
          </a:xfrm>
        </p:spPr>
        <p:txBody>
          <a:bodyPr/>
          <a:lstStyle/>
          <a:p>
            <a:pPr marL="0" indent="0">
              <a:buFont typeface="Wingdings" charset="0"/>
              <a:buNone/>
              <a:defRPr/>
            </a:pPr>
            <a:r>
              <a:rPr lang="en-US" dirty="0" smtClean="0">
                <a:solidFill>
                  <a:schemeClr val="tx1"/>
                </a:solidFill>
                <a:latin typeface="Verdana" charset="0"/>
              </a:rPr>
              <a:t>Stock-difference, gain-loss, visual methods, LiDAR:</a:t>
            </a:r>
          </a:p>
          <a:p>
            <a:pPr>
              <a:buFont typeface="Wingdings" charset="0"/>
              <a:buChar char="§"/>
              <a:defRPr/>
            </a:pPr>
            <a:r>
              <a:rPr lang="en-US" dirty="0" smtClean="0">
                <a:solidFill>
                  <a:schemeClr val="tx1"/>
                </a:solidFill>
                <a:latin typeface="Verdana" charset="0"/>
              </a:rPr>
              <a:t>Variables to measure</a:t>
            </a:r>
          </a:p>
          <a:p>
            <a:pPr>
              <a:buFont typeface="Wingdings" charset="0"/>
              <a:buChar char="§"/>
              <a:defRPr/>
            </a:pPr>
            <a:r>
              <a:rPr lang="en-US" dirty="0" smtClean="0">
                <a:solidFill>
                  <a:schemeClr val="tx1"/>
                </a:solidFill>
                <a:latin typeface="Verdana" charset="0"/>
              </a:rPr>
              <a:t>Cost of equipment</a:t>
            </a:r>
          </a:p>
          <a:p>
            <a:pPr>
              <a:buFont typeface="Wingdings" charset="0"/>
              <a:buChar char="§"/>
              <a:defRPr/>
            </a:pPr>
            <a:r>
              <a:rPr lang="en-US" dirty="0" smtClean="0">
                <a:solidFill>
                  <a:schemeClr val="tx1"/>
                </a:solidFill>
                <a:latin typeface="Verdana" charset="0"/>
              </a:rPr>
              <a:t>Capacities and technical skills required</a:t>
            </a:r>
          </a:p>
          <a:p>
            <a:pPr>
              <a:buFont typeface="Wingdings" charset="0"/>
              <a:buChar char="§"/>
              <a:defRPr/>
            </a:pPr>
            <a:r>
              <a:rPr lang="en-US" dirty="0" smtClean="0">
                <a:solidFill>
                  <a:schemeClr val="tx1"/>
                </a:solidFill>
                <a:latin typeface="Verdana" charset="0"/>
              </a:rPr>
              <a:t>Maintenance and calibration</a:t>
            </a:r>
          </a:p>
          <a:p>
            <a:pPr>
              <a:buFont typeface="Wingdings" charset="0"/>
              <a:buChar char="§"/>
              <a:defRPr/>
            </a:pPr>
            <a:r>
              <a:rPr lang="en-US" dirty="0" smtClean="0">
                <a:solidFill>
                  <a:schemeClr val="tx1"/>
                </a:solidFill>
                <a:latin typeface="Verdana" charset="0"/>
              </a:rPr>
              <a:t>Steps required for data analysis</a:t>
            </a:r>
          </a:p>
          <a:p>
            <a:pPr>
              <a:buFont typeface="Wingdings" charset="0"/>
              <a:buChar char="§"/>
              <a:defRPr/>
            </a:pPr>
            <a:endParaRPr lang="en-US" dirty="0">
              <a:solidFill>
                <a:schemeClr val="tx2"/>
              </a:solidFill>
              <a:latin typeface="Verdana" charset="0"/>
            </a:endParaRPr>
          </a:p>
        </p:txBody>
      </p:sp>
      <p:sp>
        <p:nvSpPr>
          <p:cNvPr id="4" name="Título 1"/>
          <p:cNvSpPr>
            <a:spLocks noGrp="1"/>
          </p:cNvSpPr>
          <p:nvPr>
            <p:ph type="title"/>
          </p:nvPr>
        </p:nvSpPr>
        <p:spPr>
          <a:xfrm>
            <a:off x="269875" y="230189"/>
            <a:ext cx="8664563" cy="1349666"/>
          </a:xfrm>
        </p:spPr>
        <p:txBody>
          <a:bodyPr/>
          <a:lstStyle/>
          <a:p>
            <a:pPr eaLnBrk="1" hangingPunct="1">
              <a:defRPr/>
            </a:pPr>
            <a:r>
              <a:rPr lang="en-US" sz="3200" dirty="0">
                <a:latin typeface="Verdana" charset="0"/>
              </a:rPr>
              <a:t>Advantages and disadvantages </a:t>
            </a:r>
            <a:r>
              <a:rPr lang="en-US" sz="3200" dirty="0" smtClean="0">
                <a:latin typeface="Verdana" charset="0"/>
              </a:rPr>
              <a:t>of different </a:t>
            </a:r>
            <a:r>
              <a:rPr lang="en-US" sz="3200" dirty="0">
                <a:latin typeface="Verdana" charset="0"/>
              </a:rPr>
              <a:t>approaches</a:t>
            </a:r>
            <a:endParaRPr lang="es-ES" dirty="0" smtClean="0">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p:cNvSpPr>
          <p:nvPr>
            <p:ph type="body" idx="4294967295"/>
          </p:nvPr>
        </p:nvSpPr>
        <p:spPr>
          <a:xfrm>
            <a:off x="420688" y="1336675"/>
            <a:ext cx="7980362" cy="4511675"/>
          </a:xfrm>
        </p:spPr>
        <p:txBody>
          <a:bodyPr/>
          <a:lstStyle/>
          <a:p>
            <a:pPr lvl="0"/>
            <a:r>
              <a:rPr lang="en-GB" sz="1600" dirty="0"/>
              <a:t>Balderas Torres, A. 2014. Potential for Integrating Community Based Monitoring into REDD+. </a:t>
            </a:r>
            <a:r>
              <a:rPr lang="en-GB" sz="1600" dirty="0" smtClean="0"/>
              <a:t>Forests. </a:t>
            </a:r>
          </a:p>
          <a:p>
            <a:pPr lvl="0"/>
            <a:r>
              <a:rPr lang="en-GB" sz="1600" dirty="0" smtClean="0"/>
              <a:t>Balderas </a:t>
            </a:r>
            <a:r>
              <a:rPr lang="en-GB" sz="1600" dirty="0"/>
              <a:t>Torres, A. 2013. Opportunities and challenges for integrating CBM into MRV systems for REDD+ in Mexico. The Nature Conservancy. Consultancy Report, Mexico, D.F. Available online </a:t>
            </a:r>
            <a:endParaRPr lang="en-GB" sz="1600" dirty="0" smtClean="0"/>
          </a:p>
          <a:p>
            <a:r>
              <a:rPr lang="en-GB" altLang="en-US" sz="1600" dirty="0" err="1" smtClean="0">
                <a:ea typeface="ＭＳ Ｐゴシック" pitchFamily="34" charset="-128"/>
              </a:rPr>
              <a:t>Danielsen</a:t>
            </a:r>
            <a:r>
              <a:rPr lang="en-GB" altLang="en-US" sz="1600" dirty="0" smtClean="0">
                <a:ea typeface="ＭＳ Ｐゴシック" pitchFamily="34" charset="-128"/>
              </a:rPr>
              <a:t> </a:t>
            </a:r>
            <a:r>
              <a:rPr lang="en-GB" altLang="en-US" sz="1600" dirty="0" smtClean="0">
                <a:ea typeface="ＭＳ Ｐゴシック" pitchFamily="34" charset="-128"/>
              </a:rPr>
              <a:t>et al. 2011. “At the Heart of REDD+: A </a:t>
            </a:r>
            <a:r>
              <a:rPr lang="en-GB" altLang="en-US" sz="1600" dirty="0">
                <a:ea typeface="ＭＳ Ｐゴシック" pitchFamily="34" charset="-128"/>
              </a:rPr>
              <a:t>R</a:t>
            </a:r>
            <a:r>
              <a:rPr lang="en-GB" altLang="en-US" sz="1600" dirty="0" smtClean="0">
                <a:ea typeface="ＭＳ Ｐゴシック" pitchFamily="34" charset="-128"/>
              </a:rPr>
              <a:t>ole for Local People in Monitoring Forests?” </a:t>
            </a:r>
            <a:r>
              <a:rPr lang="en-GB" altLang="en-US" sz="1600" i="1" dirty="0" smtClean="0">
                <a:ea typeface="ＭＳ Ｐゴシック" pitchFamily="34" charset="-128"/>
              </a:rPr>
              <a:t>Conservation Letters</a:t>
            </a:r>
            <a:r>
              <a:rPr lang="en-GB" altLang="en-US" sz="1600" dirty="0">
                <a:ea typeface="ＭＳ Ｐゴシック" pitchFamily="34" charset="-128"/>
              </a:rPr>
              <a:t>.</a:t>
            </a:r>
            <a:endParaRPr lang="en-GB" altLang="en-US" sz="1600" dirty="0" smtClean="0">
              <a:ea typeface="ＭＳ Ｐゴシック" pitchFamily="34" charset="-128"/>
            </a:endParaRPr>
          </a:p>
          <a:p>
            <a:r>
              <a:rPr lang="en-GB" altLang="en-US" sz="1600" dirty="0" smtClean="0">
                <a:ea typeface="ＭＳ Ｐゴシック" pitchFamily="34" charset="-128"/>
              </a:rPr>
              <a:t>McDicken, K. 1997. </a:t>
            </a:r>
            <a:r>
              <a:rPr lang="en-GB" altLang="en-US" sz="1600" i="1" dirty="0" smtClean="0">
                <a:ea typeface="ＭＳ Ｐゴシック" pitchFamily="34" charset="-128"/>
              </a:rPr>
              <a:t>A Guide to Monitoring Carbon Storage in Forestry and Agroforestry Projects</a:t>
            </a:r>
            <a:r>
              <a:rPr lang="en-GB" altLang="en-US" sz="1600" dirty="0" smtClean="0">
                <a:ea typeface="ＭＳ Ｐゴシック" pitchFamily="34" charset="-128"/>
              </a:rPr>
              <a:t>. </a:t>
            </a:r>
          </a:p>
          <a:p>
            <a:r>
              <a:rPr lang="en-GB" altLang="en-US" sz="1600" dirty="0" smtClean="0">
                <a:ea typeface="ＭＳ Ｐゴシック" pitchFamily="34" charset="-128"/>
              </a:rPr>
              <a:t>UNFCCC COP (</a:t>
            </a:r>
            <a:r>
              <a:rPr lang="en-US" altLang="en-US" sz="1600" dirty="0">
                <a:ea typeface="ＭＳ Ｐゴシック" pitchFamily="34" charset="-128"/>
              </a:rPr>
              <a:t>United Nations Framework Convention on Climate Change Conference of the Parties</a:t>
            </a:r>
            <a:r>
              <a:rPr lang="en-GB" altLang="en-US" sz="1600" dirty="0" smtClean="0">
                <a:ea typeface="ＭＳ Ｐゴシック" pitchFamily="34" charset="-128"/>
              </a:rPr>
              <a:t>). 2010. </a:t>
            </a:r>
            <a:r>
              <a:rPr lang="en-GB" altLang="en-US" sz="1600" i="1" dirty="0" smtClean="0">
                <a:ea typeface="ＭＳ Ｐゴシック" pitchFamily="34" charset="-128"/>
              </a:rPr>
              <a:t>Report of the Conference of Parties on Its 15th Session, Held in Copenhagen from 7–19 </a:t>
            </a:r>
            <a:r>
              <a:rPr lang="en-GB" altLang="en-US" sz="1600" i="1" dirty="0">
                <a:ea typeface="ＭＳ Ｐゴシック" pitchFamily="34" charset="-128"/>
              </a:rPr>
              <a:t>D</a:t>
            </a:r>
            <a:r>
              <a:rPr lang="en-GB" altLang="en-US" sz="1600" i="1" dirty="0" smtClean="0">
                <a:ea typeface="ＭＳ Ｐゴシック" pitchFamily="34" charset="-128"/>
              </a:rPr>
              <a:t>ecember 2009</a:t>
            </a:r>
            <a:r>
              <a:rPr lang="en-GB" altLang="en-US" sz="1600" dirty="0" smtClean="0">
                <a:ea typeface="ＭＳ Ｐゴシック" pitchFamily="34" charset="-128"/>
              </a:rPr>
              <a:t>.  </a:t>
            </a:r>
          </a:p>
        </p:txBody>
      </p:sp>
      <p:sp>
        <p:nvSpPr>
          <p:cNvPr id="4" name="Titel 1"/>
          <p:cNvSpPr>
            <a:spLocks noGrp="1"/>
          </p:cNvSpPr>
          <p:nvPr>
            <p:ph type="title"/>
          </p:nvPr>
        </p:nvSpPr>
        <p:spPr>
          <a:xfrm>
            <a:off x="491642" y="230188"/>
            <a:ext cx="8442796" cy="791650"/>
          </a:xfrm>
        </p:spPr>
        <p:txBody>
          <a:bodyPr/>
          <a:lstStyle/>
          <a:p>
            <a:pPr eaLnBrk="1" hangingPunct="1">
              <a:defRPr/>
            </a:pPr>
            <a:r>
              <a:rPr lang="en-US" dirty="0" smtClean="0">
                <a:solidFill>
                  <a:schemeClr val="tx1"/>
                </a:solidFill>
                <a:ea typeface="+mj-ea"/>
              </a:rPr>
              <a:t>Background material</a:t>
            </a:r>
          </a:p>
        </p:txBody>
      </p:sp>
    </p:spTree>
    <p:extLst>
      <p:ext uri="{BB962C8B-B14F-4D97-AF65-F5344CB8AC3E}">
        <p14:creationId xmlns:p14="http://schemas.microsoft.com/office/powerpoint/2010/main" val="2004783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839787"/>
          </a:xfrm>
        </p:spPr>
        <p:txBody>
          <a:bodyPr/>
          <a:lstStyle/>
          <a:p>
            <a:pPr eaLnBrk="1" hangingPunct="1">
              <a:defRPr/>
            </a:pPr>
            <a:r>
              <a:rPr lang="es-MX" dirty="0" smtClean="0">
                <a:ea typeface="+mj-ea"/>
              </a:rPr>
              <a:t>Acceptable error </a:t>
            </a:r>
            <a:r>
              <a:rPr lang="es-MX" dirty="0">
                <a:ea typeface="+mj-ea"/>
              </a:rPr>
              <a:t>l</a:t>
            </a:r>
            <a:r>
              <a:rPr lang="es-MX" dirty="0" smtClean="0">
                <a:ea typeface="+mj-ea"/>
              </a:rPr>
              <a:t>evel</a:t>
            </a:r>
            <a:endParaRPr lang="es-ES" dirty="0" smtClean="0">
              <a:ea typeface="+mj-ea"/>
            </a:endParaRPr>
          </a:p>
        </p:txBody>
      </p:sp>
      <p:sp>
        <p:nvSpPr>
          <p:cNvPr id="69636" name="Marcador de texto 2"/>
          <p:cNvSpPr>
            <a:spLocks noGrp="1"/>
          </p:cNvSpPr>
          <p:nvPr>
            <p:ph type="body" sz="quarter" idx="10"/>
          </p:nvPr>
        </p:nvSpPr>
        <p:spPr>
          <a:xfrm>
            <a:off x="736600" y="1492250"/>
            <a:ext cx="7397750" cy="4432300"/>
          </a:xfrm>
        </p:spPr>
        <p:txBody>
          <a:bodyPr/>
          <a:lstStyle/>
          <a:p>
            <a:pPr eaLnBrk="1" hangingPunct="1"/>
            <a:r>
              <a:rPr lang="en-US" altLang="en-US" dirty="0" smtClean="0">
                <a:ea typeface="ＭＳ Ｐゴシック" pitchFamily="34" charset="-128"/>
              </a:rPr>
              <a:t>Need to select the level of error that is acceptable in estimating the mean carbon stock.</a:t>
            </a:r>
          </a:p>
          <a:p>
            <a:pPr eaLnBrk="1" hangingPunct="1"/>
            <a:r>
              <a:rPr lang="en-US" altLang="en-US" dirty="0" smtClean="0">
                <a:ea typeface="ＭＳ Ｐゴシック" pitchFamily="34" charset="-128"/>
              </a:rPr>
              <a:t>Acceptable level of error is usually 10% or 5%.</a:t>
            </a:r>
          </a:p>
          <a:p>
            <a:pPr eaLnBrk="1" hangingPunct="1"/>
            <a:r>
              <a:rPr lang="en-US" altLang="en-US" dirty="0" smtClean="0">
                <a:ea typeface="ＭＳ Ｐゴシック" pitchFamily="34" charset="-128"/>
              </a:rPr>
              <a:t>The value selected will affect the number of sampling plots that are required.</a:t>
            </a:r>
            <a:endParaRPr lang="es-ES_tradnl" altLang="en-US" dirty="0" smtClean="0">
              <a:ea typeface="ＭＳ Ｐゴシック" pitchFamily="34" charset="-128"/>
            </a:endParaRPr>
          </a:p>
          <a:p>
            <a:pPr marL="0" indent="0" eaLnBrk="1" hangingPunct="1"/>
            <a:endParaRPr lang="es-E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p:cNvSpPr>
          <p:nvPr>
            <p:ph type="body" idx="4294967295"/>
          </p:nvPr>
        </p:nvSpPr>
        <p:spPr>
          <a:xfrm>
            <a:off x="254000" y="1843088"/>
            <a:ext cx="8688388" cy="3700462"/>
          </a:xfrm>
        </p:spPr>
        <p:txBody>
          <a:bodyPr/>
          <a:lstStyle/>
          <a:p>
            <a:r>
              <a:rPr lang="en-US" altLang="en-US" dirty="0" smtClean="0">
                <a:ea typeface="ＭＳ Ｐゴシック" pitchFamily="34" charset="-128"/>
              </a:rPr>
              <a:t>A lower level of error means that the mean value of the estimate of carbon is more likely to be correct.</a:t>
            </a:r>
          </a:p>
          <a:p>
            <a:r>
              <a:rPr lang="en-US" altLang="en-US" dirty="0" smtClean="0">
                <a:ea typeface="ＭＳ Ｐゴシック" pitchFamily="34" charset="-128"/>
              </a:rPr>
              <a:t>However, this requires many more sampling plots.</a:t>
            </a:r>
          </a:p>
          <a:p>
            <a:r>
              <a:rPr lang="en-US" altLang="en-US" dirty="0" smtClean="0">
                <a:ea typeface="ＭＳ Ｐゴシック" pitchFamily="34" charset="-128"/>
              </a:rPr>
              <a:t>Hence there is a trade-off in terms of the need for accurate data and the costs involved in achieving it.</a:t>
            </a:r>
          </a:p>
          <a:p>
            <a:r>
              <a:rPr lang="en-US" altLang="en-US" dirty="0" smtClean="0">
                <a:ea typeface="ＭＳ Ｐゴシック" pitchFamily="34" charset="-128"/>
              </a:rPr>
              <a:t>The levels of error to be used may be set by companies or organizations buying carbon credits or financing REDD+ activities.</a:t>
            </a:r>
          </a:p>
        </p:txBody>
      </p:sp>
      <p:sp>
        <p:nvSpPr>
          <p:cNvPr id="5" name="Título 1"/>
          <p:cNvSpPr>
            <a:spLocks noGrp="1"/>
          </p:cNvSpPr>
          <p:nvPr>
            <p:ph type="title"/>
          </p:nvPr>
        </p:nvSpPr>
        <p:spPr>
          <a:xfrm>
            <a:off x="238125" y="230188"/>
            <a:ext cx="8696313" cy="1150937"/>
          </a:xfrm>
        </p:spPr>
        <p:txBody>
          <a:bodyPr/>
          <a:lstStyle/>
          <a:p>
            <a:pPr eaLnBrk="1" hangingPunct="1">
              <a:defRPr/>
            </a:pPr>
            <a:r>
              <a:rPr lang="en-US" sz="3200" dirty="0">
                <a:latin typeface="Verdana" charset="0"/>
              </a:rPr>
              <a:t>Advantages and disadvantages of different confidence levels</a:t>
            </a:r>
            <a:endParaRPr lang="es-ES" dirty="0" smtClean="0">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791650"/>
          </a:xfrm>
        </p:spPr>
        <p:txBody>
          <a:bodyPr/>
          <a:lstStyle/>
          <a:p>
            <a:pPr eaLnBrk="1" hangingPunct="1">
              <a:defRPr/>
            </a:pPr>
            <a:r>
              <a:rPr lang="en-US" dirty="0" smtClean="0">
                <a:ea typeface="+mj-ea"/>
              </a:rPr>
              <a:t>Sampling</a:t>
            </a:r>
          </a:p>
        </p:txBody>
      </p:sp>
      <p:sp>
        <p:nvSpPr>
          <p:cNvPr id="72708" name="Marcador de texto 2"/>
          <p:cNvSpPr>
            <a:spLocks noGrp="1"/>
          </p:cNvSpPr>
          <p:nvPr>
            <p:ph type="body" sz="quarter" idx="10"/>
          </p:nvPr>
        </p:nvSpPr>
        <p:spPr>
          <a:xfrm>
            <a:off x="420688" y="1381125"/>
            <a:ext cx="8521700" cy="4543425"/>
          </a:xfrm>
        </p:spPr>
        <p:txBody>
          <a:bodyPr/>
          <a:lstStyle/>
          <a:p>
            <a:pPr eaLnBrk="1" hangingPunct="1"/>
            <a:r>
              <a:rPr lang="en-US" altLang="en-US" dirty="0" smtClean="0">
                <a:ea typeface="ＭＳ Ｐゴシック" pitchFamily="34" charset="-128"/>
              </a:rPr>
              <a:t>The size and shape (circular or rectangular) of sampling plots needs to be selected:</a:t>
            </a:r>
          </a:p>
          <a:p>
            <a:pPr lvl="1" eaLnBrk="1" hangingPunct="1"/>
            <a:r>
              <a:rPr lang="en-US" altLang="en-US" sz="2000" dirty="0" smtClean="0">
                <a:ea typeface="ＭＳ Ｐゴシック" pitchFamily="34" charset="-128"/>
              </a:rPr>
              <a:t>Circular plots are easier for communities to lay out</a:t>
            </a:r>
          </a:p>
          <a:p>
            <a:pPr eaLnBrk="1" hangingPunct="1"/>
            <a:r>
              <a:rPr lang="en-US" altLang="en-US" dirty="0" smtClean="0">
                <a:ea typeface="ＭＳ Ｐゴシック" pitchFamily="34" charset="-128"/>
              </a:rPr>
              <a:t>In open forests where the number of tree stems per hectare is low, larger sampling plots will be needed than in dense forests.</a:t>
            </a:r>
          </a:p>
          <a:p>
            <a:pPr eaLnBrk="1" hangingPunct="1"/>
            <a:r>
              <a:rPr lang="en-US" altLang="en-US" dirty="0" smtClean="0">
                <a:ea typeface="ＭＳ Ｐゴシック" pitchFamily="34" charset="-128"/>
              </a:rPr>
              <a:t>It is common practice to use nested plots in which a small plot is defined within the larger one:</a:t>
            </a:r>
          </a:p>
          <a:p>
            <a:pPr lvl="1" eaLnBrk="1" hangingPunct="1"/>
            <a:r>
              <a:rPr lang="en-US" altLang="en-US" sz="2000" dirty="0" smtClean="0">
                <a:ea typeface="ＭＳ Ｐゴシック" pitchFamily="34" charset="-128"/>
              </a:rPr>
              <a:t>In this case, all trees above a given diameter at breast height (e.g., DBH &gt;10cm) are measured in the large plot, but smaller trees (say, 2.5–10 cm diameter) are measured only in the smaller, inner plot</a:t>
            </a:r>
            <a:endParaRPr lang="es-ES_tradnl" altLang="en-US" sz="2000" dirty="0" smtClean="0">
              <a:ea typeface="ＭＳ Ｐゴシック" pitchFamily="34" charset="-128"/>
            </a:endParaRPr>
          </a:p>
          <a:p>
            <a:pPr eaLnBrk="1" hangingPunct="1"/>
            <a:endParaRPr lang="es-E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54" name="Group 26"/>
          <p:cNvGraphicFramePr>
            <a:graphicFrameLocks noGrp="1"/>
          </p:cNvGraphicFramePr>
          <p:nvPr>
            <p:extLst>
              <p:ext uri="{D42A27DB-BD31-4B8C-83A1-F6EECF244321}">
                <p14:modId xmlns:p14="http://schemas.microsoft.com/office/powerpoint/2010/main" val="2737423892"/>
              </p:ext>
            </p:extLst>
          </p:nvPr>
        </p:nvGraphicFramePr>
        <p:xfrm>
          <a:off x="746125" y="1524000"/>
          <a:ext cx="7620000" cy="3336927"/>
        </p:xfrm>
        <a:graphic>
          <a:graphicData uri="http://schemas.openxmlformats.org/drawingml/2006/table">
            <a:tbl>
              <a:tblPr/>
              <a:tblGrid>
                <a:gridCol w="4778375"/>
                <a:gridCol w="1476375"/>
                <a:gridCol w="1365250"/>
              </a:tblGrid>
              <a:tr h="4286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Vegetation characteristics</a:t>
                      </a:r>
                      <a:endParaRPr kumimoji="0" lang="es-MX"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Plot radius</a:t>
                      </a:r>
                      <a:r>
                        <a:rPr kumimoji="0" lang="es-MX"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a:t>
                      </a:r>
                      <a:endParaRPr kumimoji="0" lang="es-MX"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Plot size</a:t>
                      </a:r>
                      <a:r>
                        <a:rPr kumimoji="0" lang="es-MX"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a:t>
                      </a:r>
                      <a:r>
                        <a:rPr kumimoji="0" lang="en-US" altLang="en-US" sz="1600" b="1" i="0" u="none" strike="noStrike" cap="none" normalizeH="0" baseline="30000" dirty="0" smtClean="0">
                          <a:ln>
                            <a:noFill/>
                          </a:ln>
                          <a:solidFill>
                            <a:schemeClr val="bg1"/>
                          </a:solidFill>
                          <a:effectLst/>
                          <a:latin typeface="Calibri" pitchFamily="34" charset="0"/>
                          <a:ea typeface="Calibri" pitchFamily="34" charset="0"/>
                          <a:cs typeface="Times New Roman" pitchFamily="18" charset="0"/>
                        </a:rPr>
                        <a:t>2</a:t>
                      </a:r>
                      <a:r>
                        <a:rPr kumimoji="0" lang="en-US"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endParaRPr kumimoji="0" lang="es-MX" altLang="en-US" sz="1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95726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Very dense vegetation, stands with large numbers of small stems, or highly uniform distribution of larger stems (e.g., even aged plantations)</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5.64</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45243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Moderately dense woody vegetation</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8.92</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250.0</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4587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Moderately sparse woody vegetation</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12.62</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500.0</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r h="457200">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Sparse woody vegetation</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14.56</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666.6</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582613">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Very sparse woody vegetation</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17.84</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1000.0</a:t>
                      </a:r>
                      <a:endParaRPr kumimoji="0" lang="es-MX"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6" name="Título 1"/>
          <p:cNvSpPr>
            <a:spLocks noGrp="1"/>
          </p:cNvSpPr>
          <p:nvPr>
            <p:ph type="title"/>
          </p:nvPr>
        </p:nvSpPr>
        <p:spPr>
          <a:xfrm>
            <a:off x="491642" y="230188"/>
            <a:ext cx="8442796" cy="791650"/>
          </a:xfrm>
        </p:spPr>
        <p:txBody>
          <a:bodyPr/>
          <a:lstStyle/>
          <a:p>
            <a:pPr eaLnBrk="1" hangingPunct="1">
              <a:defRPr/>
            </a:pPr>
            <a:r>
              <a:rPr lang="en-US" dirty="0" smtClean="0">
                <a:latin typeface="Verdana" charset="0"/>
              </a:rPr>
              <a:t>Typical plot sizes for forest inventories</a:t>
            </a:r>
            <a:endParaRPr lang="en-US" dirty="0" smtClean="0">
              <a:ea typeface="+mj-ea"/>
            </a:endParaRPr>
          </a:p>
        </p:txBody>
      </p:sp>
      <p:sp>
        <p:nvSpPr>
          <p:cNvPr id="2" name="CuadroTexto 1"/>
          <p:cNvSpPr txBox="1"/>
          <p:nvPr/>
        </p:nvSpPr>
        <p:spPr>
          <a:xfrm>
            <a:off x="744538" y="4999038"/>
            <a:ext cx="2555380" cy="323165"/>
          </a:xfrm>
          <a:prstGeom prst="rect">
            <a:avLst/>
          </a:prstGeom>
          <a:noFill/>
        </p:spPr>
        <p:txBody>
          <a:bodyPr wrap="none">
            <a:spAutoFit/>
          </a:bodyPr>
          <a:lstStyle/>
          <a:p>
            <a:pPr>
              <a:lnSpc>
                <a:spcPts val="1800"/>
              </a:lnSpc>
              <a:defRPr/>
            </a:pPr>
            <a:r>
              <a:rPr lang="en-GB" sz="1400" dirty="0">
                <a:latin typeface="Verdana" pitchFamily="34" charset="0"/>
                <a:ea typeface="ＭＳ Ｐゴシック" charset="0"/>
              </a:rPr>
              <a:t>Source: </a:t>
            </a:r>
            <a:r>
              <a:rPr lang="en-GB" sz="1400" dirty="0" smtClean="0">
                <a:latin typeface="Verdana" pitchFamily="34" charset="0"/>
                <a:ea typeface="ＭＳ Ｐゴシック" charset="0"/>
              </a:rPr>
              <a:t>MacDicken  1997.</a:t>
            </a:r>
            <a:endParaRPr lang="en-GB" sz="1400" dirty="0">
              <a:latin typeface="Verdana" pitchFamily="34" charset="0"/>
              <a:ea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es-ES" dirty="0" smtClean="0">
                <a:ea typeface="+mj-ea"/>
              </a:rPr>
              <a:t>Scope: Carbon pools</a:t>
            </a:r>
          </a:p>
        </p:txBody>
      </p:sp>
      <p:sp>
        <p:nvSpPr>
          <p:cNvPr id="75780" name="Marcador de texto 2"/>
          <p:cNvSpPr>
            <a:spLocks noGrp="1"/>
          </p:cNvSpPr>
          <p:nvPr>
            <p:ph type="body" sz="quarter" idx="10"/>
          </p:nvPr>
        </p:nvSpPr>
        <p:spPr>
          <a:xfrm>
            <a:off x="174625" y="1209676"/>
            <a:ext cx="8767763" cy="4552950"/>
          </a:xfrm>
        </p:spPr>
        <p:txBody>
          <a:bodyPr/>
          <a:lstStyle/>
          <a:p>
            <a:pPr eaLnBrk="1" hangingPunct="1">
              <a:lnSpc>
                <a:spcPct val="100000"/>
              </a:lnSpc>
              <a:spcBef>
                <a:spcPts val="600"/>
              </a:spcBef>
            </a:pPr>
            <a:r>
              <a:rPr lang="en-US" altLang="en-US" dirty="0" smtClean="0">
                <a:ea typeface="ＭＳ Ｐゴシック" pitchFamily="34" charset="-128"/>
              </a:rPr>
              <a:t>Possible pools to be measured:</a:t>
            </a:r>
            <a:endParaRPr lang="es-ES_tradnl" altLang="en-US"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Aboveground tree biomass</a:t>
            </a:r>
            <a:endParaRPr lang="es-ES_tradnl" altLang="en-US" sz="2000"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Belowground tree biomass (roots)</a:t>
            </a:r>
            <a:endParaRPr lang="es-ES_tradnl" altLang="en-US" sz="2000"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Soil carbon</a:t>
            </a:r>
            <a:endParaRPr lang="es-ES_tradnl" altLang="en-US" sz="2000"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Shrub layer (bushes, etc.)</a:t>
            </a:r>
            <a:endParaRPr lang="es-ES_tradnl" altLang="en-US" sz="2000"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Litter layer (leaves)</a:t>
            </a:r>
            <a:endParaRPr lang="es-ES_tradnl" altLang="en-US" sz="2000" dirty="0" smtClean="0">
              <a:ea typeface="ＭＳ Ｐゴシック" pitchFamily="34" charset="-128"/>
            </a:endParaRPr>
          </a:p>
          <a:p>
            <a:pPr lvl="1" eaLnBrk="1" hangingPunct="1">
              <a:lnSpc>
                <a:spcPct val="100000"/>
              </a:lnSpc>
              <a:spcBef>
                <a:spcPts val="600"/>
              </a:spcBef>
            </a:pPr>
            <a:r>
              <a:rPr lang="en-US" altLang="en-US" sz="2000" dirty="0" smtClean="0">
                <a:ea typeface="ＭＳ Ｐゴシック" pitchFamily="34" charset="-128"/>
              </a:rPr>
              <a:t>Deadwood (fallen branches, etc.)</a:t>
            </a:r>
            <a:br>
              <a:rPr lang="en-US" altLang="en-US" sz="2000" dirty="0" smtClean="0">
                <a:ea typeface="ＭＳ Ｐゴシック" pitchFamily="34" charset="-128"/>
              </a:rPr>
            </a:br>
            <a:endParaRPr lang="es-ES_tradnl" altLang="en-US" sz="2000" dirty="0" smtClean="0">
              <a:ea typeface="ＭＳ Ｐゴシック" pitchFamily="34" charset="-128"/>
            </a:endParaRPr>
          </a:p>
          <a:p>
            <a:pPr eaLnBrk="1" hangingPunct="1">
              <a:lnSpc>
                <a:spcPct val="100000"/>
              </a:lnSpc>
              <a:spcBef>
                <a:spcPts val="600"/>
              </a:spcBef>
            </a:pPr>
            <a:r>
              <a:rPr lang="en-GB" altLang="en-US" dirty="0" smtClean="0">
                <a:ea typeface="ＭＳ Ｐゴシック" pitchFamily="34" charset="-128"/>
              </a:rPr>
              <a:t>When should a pool be included?</a:t>
            </a:r>
            <a:r>
              <a:rPr lang="es-ES_tradnl" altLang="en-US" dirty="0" smtClean="0">
                <a:ea typeface="ＭＳ Ｐゴシック" pitchFamily="34" charset="-128"/>
              </a:rPr>
              <a:t> </a:t>
            </a:r>
          </a:p>
          <a:p>
            <a:pPr lvl="1" eaLnBrk="1" hangingPunct="1">
              <a:lnSpc>
                <a:spcPct val="100000"/>
              </a:lnSpc>
              <a:spcBef>
                <a:spcPts val="600"/>
              </a:spcBef>
            </a:pPr>
            <a:r>
              <a:rPr lang="en-GB" altLang="en-US" sz="2000" dirty="0" smtClean="0">
                <a:ea typeface="ＭＳ Ｐゴシック" pitchFamily="34" charset="-128"/>
              </a:rPr>
              <a:t>If it is expected to change (increase) due to the REDD+ management practices introduced</a:t>
            </a:r>
          </a:p>
          <a:p>
            <a:pPr lvl="1" eaLnBrk="1" hangingPunct="1">
              <a:lnSpc>
                <a:spcPct val="100000"/>
              </a:lnSpc>
              <a:spcBef>
                <a:spcPts val="600"/>
              </a:spcBef>
            </a:pPr>
            <a:r>
              <a:rPr lang="en-GB" altLang="en-US" sz="2000" dirty="0" smtClean="0">
                <a:ea typeface="ＭＳ Ｐゴシック" pitchFamily="34" charset="-128"/>
              </a:rPr>
              <a:t>Or alternatively if it is likely to be negatively affected </a:t>
            </a:r>
            <a:endParaRPr lang="es-E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es-MX" dirty="0" smtClean="0">
                <a:ea typeface="+mj-ea"/>
              </a:rPr>
              <a:t>Equipment and technology</a:t>
            </a:r>
            <a:endParaRPr lang="es-ES" dirty="0" smtClean="0">
              <a:ea typeface="+mj-ea"/>
            </a:endParaRPr>
          </a:p>
        </p:txBody>
      </p:sp>
      <p:sp>
        <p:nvSpPr>
          <p:cNvPr id="76804" name="Marcador de texto 2"/>
          <p:cNvSpPr>
            <a:spLocks noGrp="1"/>
          </p:cNvSpPr>
          <p:nvPr>
            <p:ph type="body" sz="quarter" idx="10"/>
          </p:nvPr>
        </p:nvSpPr>
        <p:spPr>
          <a:xfrm>
            <a:off x="238125" y="1314450"/>
            <a:ext cx="4019550" cy="4625975"/>
          </a:xfrm>
        </p:spPr>
        <p:txBody>
          <a:bodyPr/>
          <a:lstStyle/>
          <a:p>
            <a:pPr marL="0" indent="0" eaLnBrk="1" hangingPunct="1">
              <a:buFont typeface="Wingdings" pitchFamily="2" charset="2"/>
              <a:buNone/>
            </a:pPr>
            <a:r>
              <a:rPr lang="en-US" altLang="en-US" dirty="0" smtClean="0">
                <a:ea typeface="ＭＳ Ｐゴシック" pitchFamily="34" charset="-128"/>
              </a:rPr>
              <a:t>The data recording technology to be used</a:t>
            </a:r>
            <a:r>
              <a:rPr lang="en-US" altLang="en-US" dirty="0">
                <a:ea typeface="ＭＳ Ｐゴシック" pitchFamily="34" charset="-128"/>
              </a:rPr>
              <a:t>:</a:t>
            </a:r>
            <a:r>
              <a:rPr lang="en-US" altLang="en-US" dirty="0" smtClean="0">
                <a:ea typeface="ＭＳ Ｐゴシック" pitchFamily="34" charset="-128"/>
              </a:rPr>
              <a:t>  </a:t>
            </a:r>
          </a:p>
          <a:p>
            <a:pPr eaLnBrk="1" hangingPunct="1"/>
            <a:r>
              <a:rPr lang="en-US" altLang="en-US" sz="2000" dirty="0" smtClean="0">
                <a:ea typeface="ＭＳ Ｐゴシック" pitchFamily="34" charset="-128"/>
              </a:rPr>
              <a:t>Paper based data collection or electronic? </a:t>
            </a:r>
          </a:p>
          <a:p>
            <a:pPr marL="552450" lvl="1" eaLnBrk="1" hangingPunct="1"/>
            <a:r>
              <a:rPr lang="en-US" altLang="en-US" sz="1800" dirty="0" smtClean="0">
                <a:ea typeface="ＭＳ Ｐゴシック" pitchFamily="34" charset="-128"/>
              </a:rPr>
              <a:t>Tailor made apps for smartphones or tablets for CBC (mostly freeware)</a:t>
            </a:r>
          </a:p>
          <a:p>
            <a:pPr eaLnBrk="1" hangingPunct="1"/>
            <a:r>
              <a:rPr lang="en-US" altLang="en-US" sz="2000" dirty="0" smtClean="0">
                <a:ea typeface="ＭＳ Ｐゴシック" pitchFamily="34" charset="-128"/>
              </a:rPr>
              <a:t>If electronic, which of the different systems available would be most suitable?  </a:t>
            </a:r>
            <a:endParaRPr lang="es-ES_tradnl" altLang="en-US" sz="2000" dirty="0" smtClean="0">
              <a:ea typeface="ＭＳ Ｐゴシック" pitchFamily="34" charset="-128"/>
            </a:endParaRPr>
          </a:p>
          <a:p>
            <a:pPr marL="0" indent="0" eaLnBrk="1" hangingPunct="1"/>
            <a:endParaRPr lang="es-ES_tradnl" altLang="en-US" sz="1800" dirty="0" smtClean="0">
              <a:ea typeface="ＭＳ Ｐゴシック" pitchFamily="34" charset="-128"/>
            </a:endParaRPr>
          </a:p>
          <a:p>
            <a:pPr marL="0" indent="0" eaLnBrk="1" hangingPunct="1"/>
            <a:endParaRPr lang="es-ES_tradnl" altLang="en-US" sz="1800" dirty="0" smtClean="0">
              <a:solidFill>
                <a:schemeClr val="tx2"/>
              </a:solidFill>
              <a:ea typeface="ＭＳ Ｐゴシック" pitchFamily="34" charset="-128"/>
            </a:endParaRPr>
          </a:p>
        </p:txBody>
      </p:sp>
      <p:pic>
        <p:nvPicPr>
          <p:cNvPr id="76805" name="Picture 1" descr="J:\Docs twinned Feb 28\Work\Kyoto project\Images\Kyoto pictures from Jeroen\KTGAL pictures tanzania 2003\F103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99" y="1177925"/>
            <a:ext cx="3657601" cy="244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J:\Docs twinned Feb 28\Work\Kyoto project\Images\Kyoto Images\Tanzania Verplanke picture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947" y="2819399"/>
            <a:ext cx="2351851"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10212" y="66902"/>
            <a:ext cx="8442796" cy="1353086"/>
          </a:xfrm>
        </p:spPr>
        <p:txBody>
          <a:bodyPr/>
          <a:lstStyle/>
          <a:p>
            <a:pPr eaLnBrk="1" hangingPunct="1">
              <a:defRPr/>
            </a:pPr>
            <a:r>
              <a:rPr lang="es-MX" sz="2800" dirty="0" smtClean="0">
                <a:latin typeface="Verdana" charset="0"/>
              </a:rPr>
              <a:t>Skills required for different technologies as part of CBM </a:t>
            </a:r>
            <a:r>
              <a:rPr lang="es-MX" sz="2000" dirty="0" smtClean="0">
                <a:latin typeface="Verdana" charset="0"/>
              </a:rPr>
              <a:t>(Larrazabal and McCall, </a:t>
            </a:r>
            <a:r>
              <a:rPr lang="es-MX" sz="2000" dirty="0" err="1" smtClean="0">
                <a:latin typeface="Verdana" charset="0"/>
              </a:rPr>
              <a:t>forthcoming</a:t>
            </a:r>
            <a:r>
              <a:rPr lang="es-MX" sz="2800" dirty="0" smtClean="0">
                <a:latin typeface="Verdana" charset="0"/>
              </a:rPr>
              <a:t>)</a:t>
            </a:r>
            <a:endParaRPr lang="es-ES" sz="2800" dirty="0" smtClean="0">
              <a:ea typeface="+mj-ea"/>
            </a:endParaRPr>
          </a:p>
        </p:txBody>
      </p:sp>
      <p:graphicFrame>
        <p:nvGraphicFramePr>
          <p:cNvPr id="1060" name="Object 36"/>
          <p:cNvGraphicFramePr>
            <a:graphicFrameLocks noChangeAspect="1"/>
          </p:cNvGraphicFramePr>
          <p:nvPr/>
        </p:nvGraphicFramePr>
        <p:xfrm>
          <a:off x="290513" y="1192213"/>
          <a:ext cx="8582025" cy="4830762"/>
        </p:xfrm>
        <a:graphic>
          <a:graphicData uri="http://schemas.openxmlformats.org/presentationml/2006/ole">
            <mc:AlternateContent xmlns:mc="http://schemas.openxmlformats.org/markup-compatibility/2006">
              <mc:Choice xmlns:v="urn:schemas-microsoft-com:vml" Requires="v">
                <p:oleObj spid="_x0000_s1160" name="Documento" r:id="rId5" imgW="5752888" imgH="3238381" progId="">
                  <p:embed/>
                </p:oleObj>
              </mc:Choice>
              <mc:Fallback>
                <p:oleObj name="Documento" r:id="rId5" imgW="5752888" imgH="3238381" progId="">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1192213"/>
                        <a:ext cx="8582025" cy="483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p:cNvSpPr>
          <p:nvPr>
            <p:ph type="body" idx="4294967295"/>
          </p:nvPr>
        </p:nvSpPr>
        <p:spPr>
          <a:xfrm>
            <a:off x="347663" y="1698625"/>
            <a:ext cx="8521700" cy="4089400"/>
          </a:xfrm>
        </p:spPr>
        <p:txBody>
          <a:bodyPr/>
          <a:lstStyle/>
          <a:p>
            <a:pPr>
              <a:lnSpc>
                <a:spcPct val="100000"/>
              </a:lnSpc>
            </a:pPr>
            <a:r>
              <a:rPr lang="en-US" altLang="en-US" sz="2000" dirty="0" smtClean="0">
                <a:ea typeface="ＭＳ Ｐゴシック" pitchFamily="34" charset="-128"/>
              </a:rPr>
              <a:t>User-friendly interfaces on smartphones and tablets make entry of data quick and easy.</a:t>
            </a:r>
          </a:p>
          <a:p>
            <a:pPr>
              <a:lnSpc>
                <a:spcPct val="100000"/>
              </a:lnSpc>
            </a:pPr>
            <a:r>
              <a:rPr lang="en-US" altLang="en-US" sz="2000" dirty="0" smtClean="0">
                <a:ea typeface="ＭＳ Ｐゴシック" pitchFamily="34" charset="-128"/>
              </a:rPr>
              <a:t>Less risk of errors in transmission if the data is entered into the database at the time of measurement.</a:t>
            </a:r>
          </a:p>
          <a:p>
            <a:pPr>
              <a:lnSpc>
                <a:spcPct val="100000"/>
              </a:lnSpc>
            </a:pPr>
            <a:r>
              <a:rPr lang="en-US" altLang="en-US" sz="2000" dirty="0" smtClean="0">
                <a:ea typeface="ＭＳ Ｐゴシック" pitchFamily="34" charset="-128"/>
              </a:rPr>
              <a:t>Less time spent on coding and analyzing data after the fieldwork is finished.</a:t>
            </a:r>
          </a:p>
          <a:p>
            <a:pPr>
              <a:lnSpc>
                <a:spcPct val="100000"/>
              </a:lnSpc>
            </a:pPr>
            <a:r>
              <a:rPr lang="en-US" altLang="en-US" sz="2000" dirty="0" smtClean="0">
                <a:ea typeface="ＭＳ Ｐゴシック" pitchFamily="34" charset="-128"/>
              </a:rPr>
              <a:t>The GPS coordinates of the plot can be automatically registered and associated with the data.</a:t>
            </a:r>
          </a:p>
          <a:p>
            <a:pPr>
              <a:lnSpc>
                <a:spcPct val="100000"/>
              </a:lnSpc>
            </a:pPr>
            <a:r>
              <a:rPr lang="en-US" altLang="en-US" sz="2000" dirty="0" smtClean="0">
                <a:ea typeface="ＭＳ Ｐゴシック" pitchFamily="34" charset="-128"/>
              </a:rPr>
              <a:t>Photographs can be taken using the same equipment and directly associated with the biomass data in the database.</a:t>
            </a:r>
          </a:p>
          <a:p>
            <a:pPr>
              <a:lnSpc>
                <a:spcPct val="100000"/>
              </a:lnSpc>
            </a:pPr>
            <a:endParaRPr lang="en-US" altLang="en-US" sz="2000" dirty="0" smtClean="0">
              <a:ea typeface="ＭＳ Ｐゴシック" pitchFamily="34" charset="-128"/>
            </a:endParaRPr>
          </a:p>
        </p:txBody>
      </p:sp>
      <p:sp>
        <p:nvSpPr>
          <p:cNvPr id="4" name="Título 1"/>
          <p:cNvSpPr>
            <a:spLocks noGrp="1"/>
          </p:cNvSpPr>
          <p:nvPr>
            <p:ph type="title"/>
          </p:nvPr>
        </p:nvSpPr>
        <p:spPr>
          <a:xfrm>
            <a:off x="491642" y="230189"/>
            <a:ext cx="8442796" cy="840125"/>
          </a:xfrm>
        </p:spPr>
        <p:txBody>
          <a:bodyPr/>
          <a:lstStyle/>
          <a:p>
            <a:pPr eaLnBrk="1" hangingPunct="1">
              <a:defRPr/>
            </a:pPr>
            <a:r>
              <a:rPr lang="es-MX" dirty="0" smtClean="0">
                <a:latin typeface="Verdana" charset="0"/>
              </a:rPr>
              <a:t>Advantages </a:t>
            </a:r>
            <a:r>
              <a:rPr lang="es-MX" dirty="0">
                <a:latin typeface="Verdana" charset="0"/>
              </a:rPr>
              <a:t>of electronic recording of data</a:t>
            </a:r>
            <a:endParaRPr lang="es-ES" dirty="0" smtClean="0">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body" idx="4294967295"/>
          </p:nvPr>
        </p:nvSpPr>
        <p:spPr>
          <a:xfrm>
            <a:off x="347663" y="1919288"/>
            <a:ext cx="8521700" cy="3900487"/>
          </a:xfrm>
        </p:spPr>
        <p:txBody>
          <a:bodyPr/>
          <a:lstStyle/>
          <a:p>
            <a:r>
              <a:rPr lang="en-US" altLang="en-US" dirty="0" smtClean="0">
                <a:ea typeface="ＭＳ Ｐゴシック" pitchFamily="34" charset="-128"/>
              </a:rPr>
              <a:t>Equipment (smartphones, tablets) may not be available.</a:t>
            </a:r>
          </a:p>
          <a:p>
            <a:r>
              <a:rPr lang="en-US" altLang="en-US" dirty="0" smtClean="0">
                <a:ea typeface="ＭＳ Ｐゴシック" pitchFamily="34" charset="-128"/>
              </a:rPr>
              <a:t>Battery life can be a problem:</a:t>
            </a:r>
          </a:p>
          <a:p>
            <a:pPr lvl="1"/>
            <a:r>
              <a:rPr lang="en-US" altLang="en-US" dirty="0" smtClean="0">
                <a:ea typeface="ＭＳ Ｐゴシック" pitchFamily="34" charset="-128"/>
              </a:rPr>
              <a:t>Back up batteries or solar chargers can be a solution</a:t>
            </a:r>
          </a:p>
          <a:p>
            <a:r>
              <a:rPr lang="en-US" altLang="en-US" dirty="0" smtClean="0">
                <a:ea typeface="ＭＳ Ｐゴシック" pitchFamily="34" charset="-128"/>
              </a:rPr>
              <a:t>In some conditions (dense forest, deep valleys) GPS signals may not be easy to obtain.</a:t>
            </a:r>
          </a:p>
          <a:p>
            <a:r>
              <a:rPr lang="en-US" altLang="en-US" dirty="0" smtClean="0">
                <a:ea typeface="ＭＳ Ｐゴシック" pitchFamily="34" charset="-128"/>
              </a:rPr>
              <a:t>Training is obviously necessary, but can be easily done for a selected software system</a:t>
            </a:r>
          </a:p>
        </p:txBody>
      </p:sp>
      <p:sp>
        <p:nvSpPr>
          <p:cNvPr id="4" name="Título 1"/>
          <p:cNvSpPr>
            <a:spLocks noGrp="1"/>
          </p:cNvSpPr>
          <p:nvPr>
            <p:ph type="title"/>
          </p:nvPr>
        </p:nvSpPr>
        <p:spPr>
          <a:xfrm>
            <a:off x="206375" y="230189"/>
            <a:ext cx="8728063" cy="1353086"/>
          </a:xfrm>
        </p:spPr>
        <p:txBody>
          <a:bodyPr/>
          <a:lstStyle/>
          <a:p>
            <a:pPr eaLnBrk="1" hangingPunct="1">
              <a:defRPr/>
            </a:pPr>
            <a:r>
              <a:rPr lang="es-MX" dirty="0">
                <a:latin typeface="Verdana" charset="0"/>
              </a:rPr>
              <a:t>Disadvantages of electronic recording of </a:t>
            </a:r>
            <a:r>
              <a:rPr lang="es-MX" dirty="0" smtClean="0">
                <a:latin typeface="Verdana" charset="0"/>
              </a:rPr>
              <a:t>data</a:t>
            </a:r>
            <a:endParaRPr lang="es-ES" dirty="0" smtClean="0">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4294967295"/>
          </p:nvPr>
        </p:nvSpPr>
        <p:spPr>
          <a:xfrm>
            <a:off x="257175" y="1498600"/>
            <a:ext cx="8521700" cy="4089400"/>
          </a:xfrm>
        </p:spPr>
        <p:txBody>
          <a:bodyPr/>
          <a:lstStyle/>
          <a:p>
            <a:r>
              <a:rPr lang="en-US" altLang="en-US" dirty="0" smtClean="0">
                <a:ea typeface="ＭＳ Ｐゴシック" pitchFamily="34" charset="-128"/>
              </a:rPr>
              <a:t>What is the availability of smartphones in rural communities in your country?</a:t>
            </a:r>
          </a:p>
          <a:p>
            <a:endParaRPr lang="en-US" altLang="en-US" dirty="0" smtClean="0">
              <a:ea typeface="ＭＳ Ｐゴシック" pitchFamily="34" charset="-128"/>
            </a:endParaRPr>
          </a:p>
          <a:p>
            <a:r>
              <a:rPr lang="en-US" altLang="en-US" dirty="0" smtClean="0">
                <a:ea typeface="ＭＳ Ｐゴシック" pitchFamily="34" charset="-128"/>
              </a:rPr>
              <a:t>The alternative is for the community to use paper recording formats: the supervising organization/NGO transcribes the data into the database on a PC or laptop.</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i="1" dirty="0" smtClean="0">
                <a:ea typeface="ＭＳ Ｐゴシック" pitchFamily="34" charset="-128"/>
              </a:rPr>
              <a:t>Which system do you consider to be more reliable?</a:t>
            </a:r>
          </a:p>
        </p:txBody>
      </p:sp>
      <p:sp>
        <p:nvSpPr>
          <p:cNvPr id="4" name="Título 1"/>
          <p:cNvSpPr>
            <a:spLocks noGrp="1"/>
          </p:cNvSpPr>
          <p:nvPr>
            <p:ph type="title"/>
          </p:nvPr>
        </p:nvSpPr>
        <p:spPr>
          <a:xfrm>
            <a:off x="206375" y="230189"/>
            <a:ext cx="8728063" cy="831576"/>
          </a:xfrm>
        </p:spPr>
        <p:txBody>
          <a:bodyPr/>
          <a:lstStyle/>
          <a:p>
            <a:pPr eaLnBrk="1" hangingPunct="1">
              <a:defRPr/>
            </a:pPr>
            <a:r>
              <a:rPr lang="es-MX" dirty="0" smtClean="0">
                <a:latin typeface="Verdana" charset="0"/>
              </a:rPr>
              <a:t>Discussion 4</a:t>
            </a:r>
            <a:endParaRPr lang="es-ES" dirty="0" smtClean="0">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157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nl-NL" altLang="en-US" sz="1800" dirty="0" err="1" smtClean="0">
                <a:ea typeface="ＭＳ Ｐゴシック" pitchFamily="34" charset="-128"/>
              </a:rPr>
              <a:t>Why</a:t>
            </a:r>
            <a:r>
              <a:rPr lang="nl-NL" altLang="en-US" sz="1800" dirty="0" smtClean="0">
                <a:ea typeface="ＭＳ Ｐゴシック" pitchFamily="34" charset="-128"/>
              </a:rPr>
              <a:t> CBM </a:t>
            </a:r>
            <a:r>
              <a:rPr lang="nl-NL" altLang="en-US" sz="1800" dirty="0" err="1" smtClean="0">
                <a:ea typeface="ＭＳ Ｐゴシック" pitchFamily="34" charset="-128"/>
              </a:rPr>
              <a:t>should</a:t>
            </a:r>
            <a:r>
              <a:rPr lang="nl-NL" altLang="en-US" sz="1800" dirty="0" smtClean="0">
                <a:ea typeface="ＭＳ Ｐゴシック" pitchFamily="34" charset="-128"/>
              </a:rPr>
              <a:t> </a:t>
            </a:r>
            <a:r>
              <a:rPr lang="nl-NL" altLang="en-US" sz="1800" dirty="0" err="1" smtClean="0">
                <a:ea typeface="ＭＳ Ｐゴシック" pitchFamily="34" charset="-128"/>
              </a:rPr>
              <a:t>be</a:t>
            </a:r>
            <a:r>
              <a:rPr lang="nl-NL" altLang="en-US" sz="1800" dirty="0" smtClean="0">
                <a:ea typeface="ＭＳ Ｐゴシック" pitchFamily="34" charset="-128"/>
              </a:rPr>
              <a:t> part of </a:t>
            </a:r>
            <a:r>
              <a:rPr lang="nl-NL" altLang="en-US" sz="1800" dirty="0" err="1" smtClean="0">
                <a:ea typeface="ＭＳ Ｐゴシック" pitchFamily="34" charset="-128"/>
              </a:rPr>
              <a:t>national</a:t>
            </a:r>
            <a:r>
              <a:rPr lang="nl-NL" altLang="en-US" sz="1800" dirty="0" smtClean="0">
                <a:ea typeface="ＭＳ Ｐゴシック" pitchFamily="34" charset="-128"/>
              </a:rPr>
              <a:t> monitoring </a:t>
            </a:r>
            <a:r>
              <a:rPr lang="nl-NL" altLang="en-US" sz="1800" dirty="0" err="1" smtClean="0">
                <a:ea typeface="ＭＳ Ｐゴシック" pitchFamily="34" charset="-128"/>
              </a:rPr>
              <a:t>for</a:t>
            </a:r>
            <a:r>
              <a:rPr lang="nl-NL" altLang="en-US" sz="1800" dirty="0" smtClean="0">
                <a:ea typeface="ＭＳ Ｐゴシック" pitchFamily="34" charset="-128"/>
              </a:rPr>
              <a:t> REDD+</a:t>
            </a: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How CBM can relate to the national forest monitoring system (NFMS) and national monitoring</a:t>
            </a:r>
            <a:endParaRPr lang="nl-NL" altLang="en-US" sz="180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Setting up protocols for CBM</a:t>
            </a:r>
            <a:endParaRPr lang="nl-NL" altLang="en-US" sz="1800" dirty="0" smtClean="0">
              <a:ea typeface="ＭＳ Ｐゴシック" pitchFamily="34" charset="-128"/>
            </a:endParaRP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Monitoring other (noncarbon) variables</a:t>
            </a: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How to feed local data into a national database</a:t>
            </a: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Other issues: Verification and the basis of benefit sharing</a:t>
            </a: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How much does CBM cost?</a:t>
            </a:r>
          </a:p>
          <a:p>
            <a:pPr marL="457200" indent="-457200" eaLnBrk="1" hangingPunct="1">
              <a:lnSpc>
                <a:spcPct val="100000"/>
              </a:lnSpc>
              <a:buSzPct val="100000"/>
              <a:buFont typeface="Verdana" pitchFamily="34" charset="0"/>
              <a:buAutoNum type="arabicPeriod"/>
            </a:pPr>
            <a:r>
              <a:rPr lang="en-GB" altLang="en-US" sz="1800" dirty="0" smtClean="0">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US"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body" idx="4294967295"/>
          </p:nvPr>
        </p:nvSpPr>
        <p:spPr>
          <a:xfrm>
            <a:off x="239713" y="1427238"/>
            <a:ext cx="8521700" cy="4089400"/>
          </a:xfrm>
        </p:spPr>
        <p:txBody>
          <a:bodyPr/>
          <a:lstStyle/>
          <a:p>
            <a:pPr eaLnBrk="1" hangingPunct="1">
              <a:spcAft>
                <a:spcPts val="500"/>
              </a:spcAft>
            </a:pPr>
            <a:r>
              <a:rPr lang="en-US" altLang="en-US" sz="2000" dirty="0" smtClean="0">
                <a:ea typeface="ＭＳ Ｐゴシック" pitchFamily="34" charset="-128"/>
              </a:rPr>
              <a:t>Monitoring takes time and is costly to the community.</a:t>
            </a:r>
          </a:p>
          <a:p>
            <a:pPr eaLnBrk="1" hangingPunct="1">
              <a:spcAft>
                <a:spcPts val="500"/>
              </a:spcAft>
            </a:pPr>
            <a:r>
              <a:rPr lang="en-US" altLang="en-US" sz="2000" dirty="0" smtClean="0">
                <a:ea typeface="ＭＳ Ｐゴシック" pitchFamily="34" charset="-128"/>
              </a:rPr>
              <a:t>Frequency should be established depending on changes in management practices and expected growth rates (detectable changes).</a:t>
            </a:r>
          </a:p>
          <a:p>
            <a:pPr eaLnBrk="1" hangingPunct="1">
              <a:spcAft>
                <a:spcPts val="500"/>
              </a:spcAft>
            </a:pPr>
            <a:r>
              <a:rPr lang="en-US" altLang="en-US" sz="2000" dirty="0" smtClean="0">
                <a:ea typeface="ＭＳ Ｐゴシック" pitchFamily="34" charset="-128"/>
              </a:rPr>
              <a:t>However, the more frequent the measurements, the greater the reliability of the data; trends can be more easily seen and errors caught and corrected.</a:t>
            </a:r>
          </a:p>
          <a:p>
            <a:pPr eaLnBrk="1" hangingPunct="1">
              <a:spcAft>
                <a:spcPts val="500"/>
              </a:spcAft>
            </a:pPr>
            <a:r>
              <a:rPr lang="en-US" altLang="en-US" sz="2000" dirty="0" smtClean="0">
                <a:ea typeface="ＭＳ Ｐゴシック" pitchFamily="34" charset="-128"/>
              </a:rPr>
              <a:t>Consider the need for retraining for infrequent measurements.</a:t>
            </a:r>
            <a:endParaRPr lang="en-US" altLang="en-US" dirty="0" smtClean="0">
              <a:ea typeface="ＭＳ Ｐゴシック" pitchFamily="34" charset="-128"/>
            </a:endParaRPr>
          </a:p>
        </p:txBody>
      </p:sp>
      <p:sp>
        <p:nvSpPr>
          <p:cNvPr id="4" name="Título 1"/>
          <p:cNvSpPr>
            <a:spLocks noGrp="1"/>
          </p:cNvSpPr>
          <p:nvPr>
            <p:ph type="title"/>
          </p:nvPr>
        </p:nvSpPr>
        <p:spPr>
          <a:xfrm>
            <a:off x="206375" y="230189"/>
            <a:ext cx="8728063" cy="840125"/>
          </a:xfrm>
        </p:spPr>
        <p:txBody>
          <a:bodyPr/>
          <a:lstStyle/>
          <a:p>
            <a:pPr eaLnBrk="1" hangingPunct="1">
              <a:defRPr/>
            </a:pPr>
            <a:r>
              <a:rPr lang="es-MX" dirty="0" smtClean="0">
                <a:latin typeface="Verdana" charset="0"/>
              </a:rPr>
              <a:t>Frequency of measurements</a:t>
            </a:r>
            <a:endParaRPr lang="es-ES" dirty="0" smtClean="0">
              <a:ea typeface="+mj-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a:xfrm>
            <a:off x="311831" y="1328963"/>
            <a:ext cx="8521700" cy="4738461"/>
          </a:xfrm>
        </p:spPr>
        <p:txBody>
          <a:bodyPr/>
          <a:lstStyle/>
          <a:p>
            <a:r>
              <a:rPr lang="en-US" sz="2000" dirty="0" smtClean="0">
                <a:latin typeface="Verdana" charset="0"/>
              </a:rPr>
              <a:t>REDD+ projects can deliver benefits additional to emissions reductions:</a:t>
            </a:r>
          </a:p>
          <a:p>
            <a:pPr lvl="1"/>
            <a:r>
              <a:rPr lang="en-US" sz="2000" dirty="0" smtClean="0">
                <a:latin typeface="Verdana" charset="0"/>
              </a:rPr>
              <a:t>Biodiversity conservation, enhanced forest governance, water services, etc.</a:t>
            </a:r>
          </a:p>
          <a:p>
            <a:r>
              <a:rPr lang="en-US" sz="2000" dirty="0" smtClean="0">
                <a:latin typeface="Verdana" charset="0"/>
              </a:rPr>
              <a:t>There is a possibility of using electronic system to record data relating to safeguards.</a:t>
            </a:r>
          </a:p>
          <a:p>
            <a:r>
              <a:rPr lang="en-US" sz="2000" dirty="0" smtClean="0">
                <a:latin typeface="Verdana" charset="0"/>
              </a:rPr>
              <a:t>A need exists to establish a protocol and appropriate methodologies for monitoring specific noncarbon benefits.</a:t>
            </a:r>
          </a:p>
          <a:p>
            <a:pPr marL="0" indent="0">
              <a:buNone/>
            </a:pPr>
            <a:r>
              <a:rPr lang="en-US" sz="2000" dirty="0" smtClean="0">
                <a:latin typeface="Verdana" charset="0"/>
              </a:rPr>
              <a:t>Discussion:</a:t>
            </a:r>
          </a:p>
          <a:p>
            <a:r>
              <a:rPr lang="en-US" sz="2000" i="1" dirty="0" smtClean="0">
                <a:latin typeface="Verdana" charset="0"/>
              </a:rPr>
              <a:t>Do you think that standard protocols are possible for safeguards, or are they too different in different areas to allow this?  What elements should be included?</a:t>
            </a:r>
            <a:endParaRPr lang="en-US" sz="2000" i="1" dirty="0">
              <a:latin typeface="Verdana" charset="0"/>
            </a:endParaRPr>
          </a:p>
        </p:txBody>
      </p:sp>
      <p:sp>
        <p:nvSpPr>
          <p:cNvPr id="4" name="Título 1"/>
          <p:cNvSpPr>
            <a:spLocks noGrp="1"/>
          </p:cNvSpPr>
          <p:nvPr>
            <p:ph type="title"/>
          </p:nvPr>
        </p:nvSpPr>
        <p:spPr>
          <a:xfrm>
            <a:off x="206375" y="230189"/>
            <a:ext cx="8728063" cy="840125"/>
          </a:xfrm>
        </p:spPr>
        <p:txBody>
          <a:bodyPr/>
          <a:lstStyle/>
          <a:p>
            <a:pPr eaLnBrk="1" hangingPunct="1">
              <a:defRPr/>
            </a:pPr>
            <a:r>
              <a:rPr lang="es-MX" dirty="0" smtClean="0">
                <a:latin typeface="Verdana" charset="0"/>
              </a:rPr>
              <a:t>Monitoring </a:t>
            </a:r>
            <a:r>
              <a:rPr lang="es-MX" dirty="0">
                <a:latin typeface="Verdana" charset="0"/>
              </a:rPr>
              <a:t>other </a:t>
            </a:r>
            <a:r>
              <a:rPr lang="es-MX" dirty="0" smtClean="0">
                <a:latin typeface="Verdana" charset="0"/>
              </a:rPr>
              <a:t>(noncarbon) </a:t>
            </a:r>
            <a:r>
              <a:rPr lang="es-MX" dirty="0">
                <a:latin typeface="Verdana" charset="0"/>
              </a:rPr>
              <a:t>variables</a:t>
            </a:r>
            <a:endParaRPr lang="es-ES" dirty="0" smtClean="0">
              <a:ea typeface="+mj-ea"/>
            </a:endParaRPr>
          </a:p>
        </p:txBody>
      </p:sp>
    </p:spTree>
    <p:extLst>
      <p:ext uri="{BB962C8B-B14F-4D97-AF65-F5344CB8AC3E}">
        <p14:creationId xmlns:p14="http://schemas.microsoft.com/office/powerpoint/2010/main" val="365251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p:cNvSpPr>
          <p:nvPr>
            <p:ph type="body" idx="4294967295"/>
          </p:nvPr>
        </p:nvSpPr>
        <p:spPr>
          <a:xfrm>
            <a:off x="127000" y="1797050"/>
            <a:ext cx="8853488" cy="3659188"/>
          </a:xfrm>
        </p:spPr>
        <p:txBody>
          <a:bodyPr/>
          <a:lstStyle/>
          <a:p>
            <a:pPr>
              <a:lnSpc>
                <a:spcPct val="100000"/>
              </a:lnSpc>
              <a:spcAft>
                <a:spcPts val="500"/>
              </a:spcAft>
            </a:pPr>
            <a:r>
              <a:rPr lang="en-US" altLang="en-US" sz="2000" dirty="0" smtClean="0">
                <a:ea typeface="ＭＳ Ｐゴシック" pitchFamily="34" charset="-128"/>
              </a:rPr>
              <a:t>Monitoring changes in drivers could help to anticipate changes in emissions and removals.</a:t>
            </a:r>
          </a:p>
          <a:p>
            <a:pPr>
              <a:lnSpc>
                <a:spcPct val="100000"/>
              </a:lnSpc>
              <a:spcAft>
                <a:spcPts val="500"/>
              </a:spcAft>
            </a:pPr>
            <a:r>
              <a:rPr lang="en-US" altLang="en-US" sz="2000" dirty="0" smtClean="0">
                <a:ea typeface="ＭＳ Ｐゴシック" pitchFamily="34" charset="-128"/>
              </a:rPr>
              <a:t>Changes are related to management practices inside and outside forests (e.g., silvicultural activities, protective activities, changes in agricultural practices, efficient stoves, etc.).</a:t>
            </a:r>
          </a:p>
          <a:p>
            <a:pPr>
              <a:lnSpc>
                <a:spcPct val="100000"/>
              </a:lnSpc>
              <a:spcAft>
                <a:spcPts val="500"/>
              </a:spcAft>
            </a:pPr>
            <a:r>
              <a:rPr lang="en-US" altLang="en-US" sz="2000" dirty="0" smtClean="0">
                <a:ea typeface="ＭＳ Ｐゴシック" pitchFamily="34" charset="-128"/>
              </a:rPr>
              <a:t>Communities could identify drivers and document key indicators.</a:t>
            </a:r>
          </a:p>
          <a:p>
            <a:pPr>
              <a:lnSpc>
                <a:spcPct val="100000"/>
              </a:lnSpc>
              <a:spcAft>
                <a:spcPts val="500"/>
              </a:spcAft>
            </a:pPr>
            <a:r>
              <a:rPr lang="en-US" altLang="en-US" sz="2000" dirty="0" smtClean="0">
                <a:ea typeface="ＭＳ Ｐゴシック" pitchFamily="34" charset="-128"/>
              </a:rPr>
              <a:t>Understanding the impact of changes in drivers is very important for evaluating approaches to dealing with deforestation and degradation.</a:t>
            </a:r>
          </a:p>
        </p:txBody>
      </p:sp>
      <p:sp>
        <p:nvSpPr>
          <p:cNvPr id="4" name="Título 1"/>
          <p:cNvSpPr>
            <a:spLocks noGrp="1"/>
          </p:cNvSpPr>
          <p:nvPr>
            <p:ph type="title"/>
          </p:nvPr>
        </p:nvSpPr>
        <p:spPr>
          <a:xfrm>
            <a:off x="206375" y="230189"/>
            <a:ext cx="8728063" cy="1353086"/>
          </a:xfrm>
        </p:spPr>
        <p:txBody>
          <a:bodyPr/>
          <a:lstStyle/>
          <a:p>
            <a:pPr eaLnBrk="1" hangingPunct="1">
              <a:defRPr/>
            </a:pPr>
            <a:r>
              <a:rPr lang="es-MX" dirty="0" smtClean="0">
                <a:latin typeface="Verdana" charset="0"/>
              </a:rPr>
              <a:t>Monitoring drivers </a:t>
            </a:r>
            <a:r>
              <a:rPr lang="es-MX" dirty="0">
                <a:latin typeface="Verdana" charset="0"/>
              </a:rPr>
              <a:t>of deforestation and </a:t>
            </a:r>
            <a:r>
              <a:rPr lang="es-MX" dirty="0" smtClean="0">
                <a:latin typeface="Verdana" charset="0"/>
              </a:rPr>
              <a:t>forest degradation</a:t>
            </a:r>
            <a:endParaRPr lang="es-ES" dirty="0" smtClean="0">
              <a:ea typeface="+mj-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43" y="96856"/>
            <a:ext cx="8998857" cy="791650"/>
          </a:xfrm>
        </p:spPr>
        <p:txBody>
          <a:bodyPr/>
          <a:lstStyle/>
          <a:p>
            <a:pPr eaLnBrk="1" hangingPunct="1">
              <a:defRPr/>
            </a:pPr>
            <a:r>
              <a:rPr lang="en-US" dirty="0" smtClean="0">
                <a:ea typeface="+mj-ea"/>
              </a:rPr>
              <a:t>Integrating local data into a national database</a:t>
            </a:r>
          </a:p>
        </p:txBody>
      </p:sp>
      <p:sp>
        <p:nvSpPr>
          <p:cNvPr id="90116" name="Marcador de texto 2"/>
          <p:cNvSpPr>
            <a:spLocks noGrp="1"/>
          </p:cNvSpPr>
          <p:nvPr>
            <p:ph type="body" sz="quarter" idx="10"/>
          </p:nvPr>
        </p:nvSpPr>
        <p:spPr>
          <a:xfrm>
            <a:off x="269875" y="1495425"/>
            <a:ext cx="8704263" cy="3952875"/>
          </a:xfrm>
        </p:spPr>
        <p:txBody>
          <a:bodyPr/>
          <a:lstStyle/>
          <a:p>
            <a:pPr eaLnBrk="1" hangingPunct="1">
              <a:lnSpc>
                <a:spcPct val="100000"/>
              </a:lnSpc>
            </a:pPr>
            <a:r>
              <a:rPr lang="en-US" altLang="en-US" sz="2000" dirty="0" smtClean="0">
                <a:ea typeface="ＭＳ Ｐゴシック" pitchFamily="34" charset="-128"/>
              </a:rPr>
              <a:t>Protocols will have to ensure CBM data is compatible with NFMS.</a:t>
            </a:r>
          </a:p>
          <a:p>
            <a:pPr eaLnBrk="1" hangingPunct="1">
              <a:lnSpc>
                <a:spcPct val="100000"/>
              </a:lnSpc>
            </a:pPr>
            <a:r>
              <a:rPr lang="en-US" altLang="en-US" sz="2000" dirty="0" smtClean="0">
                <a:ea typeface="ＭＳ Ｐゴシック" pitchFamily="34" charset="-128"/>
              </a:rPr>
              <a:t>CBM can densify existing inventories.</a:t>
            </a:r>
          </a:p>
          <a:p>
            <a:pPr eaLnBrk="1" hangingPunct="1">
              <a:lnSpc>
                <a:spcPct val="100000"/>
              </a:lnSpc>
            </a:pPr>
            <a:r>
              <a:rPr lang="en-US" altLang="en-US" sz="2000" dirty="0" smtClean="0">
                <a:ea typeface="ＭＳ Ｐゴシック" pitchFamily="34" charset="-128"/>
              </a:rPr>
              <a:t>CBM can add a new layer to estimate carbon stocks and changes in managed areas:</a:t>
            </a:r>
          </a:p>
          <a:p>
            <a:pPr lvl="1" eaLnBrk="1" hangingPunct="1">
              <a:lnSpc>
                <a:spcPct val="100000"/>
              </a:lnSpc>
            </a:pPr>
            <a:r>
              <a:rPr lang="en-US" altLang="en-US" sz="2000" dirty="0" smtClean="0">
                <a:ea typeface="ＭＳ Ｐゴシック" pitchFamily="34" charset="-128"/>
              </a:rPr>
              <a:t>It has the potential to evaluate the impact of different management practices</a:t>
            </a:r>
          </a:p>
          <a:p>
            <a:pPr eaLnBrk="1" hangingPunct="1">
              <a:lnSpc>
                <a:spcPct val="100000"/>
              </a:lnSpc>
            </a:pPr>
            <a:r>
              <a:rPr lang="en-US" altLang="en-US" sz="2000" dirty="0" smtClean="0">
                <a:ea typeface="ＭＳ Ｐゴシック" pitchFamily="34" charset="-128"/>
              </a:rPr>
              <a:t>It is possible to design participatory systems (direct upload of data by communities).</a:t>
            </a:r>
          </a:p>
          <a:p>
            <a:pPr eaLnBrk="1" hangingPunct="1">
              <a:lnSpc>
                <a:spcPct val="100000"/>
              </a:lnSpc>
            </a:pPr>
            <a:r>
              <a:rPr lang="en-US" altLang="en-US" sz="2000" dirty="0" smtClean="0">
                <a:ea typeface="ＭＳ Ｐゴシック" pitchFamily="34" charset="-128"/>
              </a:rPr>
              <a:t>Data ownership and protection need to be considered.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Imagen 7"/>
          <p:cNvPicPr>
            <a:picLocks noChangeAspect="1" noChangeArrowheads="1"/>
          </p:cNvPicPr>
          <p:nvPr/>
        </p:nvPicPr>
        <p:blipFill>
          <a:blip r:embed="rId3">
            <a:extLst>
              <a:ext uri="{28A0092B-C50C-407E-A947-70E740481C1C}">
                <a14:useLocalDpi xmlns:a14="http://schemas.microsoft.com/office/drawing/2010/main" val="0"/>
              </a:ext>
            </a:extLst>
          </a:blip>
          <a:srcRect r="29709" b="57745"/>
          <a:stretch>
            <a:fillRect/>
          </a:stretch>
        </p:blipFill>
        <p:spPr bwMode="auto">
          <a:xfrm>
            <a:off x="1597025" y="3463925"/>
            <a:ext cx="5668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CuadroTexto 9"/>
          <p:cNvSpPr txBox="1">
            <a:spLocks noChangeArrowheads="1"/>
          </p:cNvSpPr>
          <p:nvPr/>
        </p:nvSpPr>
        <p:spPr bwMode="auto">
          <a:xfrm>
            <a:off x="381000" y="1131888"/>
            <a:ext cx="8345488" cy="250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marL="285750" indent="-285750">
              <a:spcBef>
                <a:spcPts val="500"/>
              </a:spcBef>
              <a:buSzPct val="140000"/>
              <a:buFont typeface="Wingdings" panose="05000000000000000000" pitchFamily="2" charset="2"/>
              <a:buChar char="§"/>
            </a:pPr>
            <a:r>
              <a:rPr lang="en-GB" altLang="en-US" dirty="0">
                <a:latin typeface="+mj-lt"/>
              </a:rPr>
              <a:t>National systems can become participatory to allow the integration of local geographical and carbon </a:t>
            </a:r>
            <a:r>
              <a:rPr lang="en-GB" altLang="en-US" dirty="0" smtClean="0">
                <a:latin typeface="+mj-lt"/>
              </a:rPr>
              <a:t>data.</a:t>
            </a:r>
            <a:endParaRPr lang="en-GB" altLang="en-US" dirty="0">
              <a:latin typeface="+mj-lt"/>
            </a:endParaRPr>
          </a:p>
          <a:p>
            <a:pPr>
              <a:spcBef>
                <a:spcPts val="500"/>
              </a:spcBef>
              <a:buSzPct val="140000"/>
            </a:pPr>
            <a:r>
              <a:rPr lang="en-GB" altLang="en-US" u="sng" dirty="0" smtClean="0">
                <a:latin typeface="+mj-lt"/>
              </a:rPr>
              <a:t/>
            </a:r>
            <a:br>
              <a:rPr lang="en-GB" altLang="en-US" u="sng" dirty="0" smtClean="0">
                <a:latin typeface="+mj-lt"/>
              </a:rPr>
            </a:br>
            <a:r>
              <a:rPr lang="en-GB" altLang="en-US" i="1" dirty="0" smtClean="0">
                <a:latin typeface="+mj-lt"/>
              </a:rPr>
              <a:t>Example</a:t>
            </a:r>
            <a:r>
              <a:rPr lang="en-GB" altLang="en-US" i="1" dirty="0">
                <a:latin typeface="+mj-lt"/>
              </a:rPr>
              <a:t>:</a:t>
            </a:r>
            <a:r>
              <a:rPr lang="en-GB" altLang="en-US" i="1" dirty="0" smtClean="0">
                <a:latin typeface="+mj-lt"/>
              </a:rPr>
              <a:t> </a:t>
            </a:r>
            <a:r>
              <a:rPr lang="en-GB" altLang="en-US" i="1" dirty="0">
                <a:latin typeface="+mj-lt"/>
              </a:rPr>
              <a:t>I</a:t>
            </a:r>
            <a:r>
              <a:rPr lang="en-GB" altLang="en-US" i="1" dirty="0" smtClean="0">
                <a:latin typeface="+mj-lt"/>
              </a:rPr>
              <a:t>n </a:t>
            </a:r>
            <a:r>
              <a:rPr lang="en-GB" altLang="en-US" i="1" dirty="0">
                <a:latin typeface="+mj-lt"/>
              </a:rPr>
              <a:t>a national system a region is classified as Tropical and Oak </a:t>
            </a:r>
            <a:r>
              <a:rPr lang="en-GB" altLang="en-US" i="1" dirty="0" smtClean="0">
                <a:latin typeface="+mj-lt"/>
              </a:rPr>
              <a:t>Forest</a:t>
            </a:r>
            <a:endParaRPr lang="en-GB" altLang="en-US" i="1" dirty="0">
              <a:latin typeface="+mj-lt"/>
            </a:endParaRPr>
          </a:p>
          <a:p>
            <a:pPr marL="285750" indent="-285750">
              <a:spcBef>
                <a:spcPts val="500"/>
              </a:spcBef>
              <a:buSzPct val="140000"/>
              <a:buFont typeface="Wingdings" panose="05000000000000000000" pitchFamily="2" charset="2"/>
              <a:buChar char="§"/>
            </a:pPr>
            <a:r>
              <a:rPr lang="en-GB" altLang="en-US" dirty="0" smtClean="0">
                <a:latin typeface="+mj-lt"/>
              </a:rPr>
              <a:t>But one subarea </a:t>
            </a:r>
            <a:r>
              <a:rPr lang="en-GB" altLang="en-US" dirty="0">
                <a:latin typeface="+mj-lt"/>
              </a:rPr>
              <a:t>could be under </a:t>
            </a:r>
            <a:r>
              <a:rPr lang="en-GB" altLang="en-US" dirty="0" smtClean="0">
                <a:latin typeface="+mj-lt"/>
              </a:rPr>
              <a:t>improved forest management by </a:t>
            </a:r>
            <a:r>
              <a:rPr lang="en-GB" altLang="en-US" dirty="0">
                <a:latin typeface="+mj-lt"/>
              </a:rPr>
              <a:t>a community, </a:t>
            </a:r>
            <a:r>
              <a:rPr lang="en-GB" altLang="en-US" dirty="0" smtClean="0">
                <a:latin typeface="+mj-lt"/>
              </a:rPr>
              <a:t>(blue</a:t>
            </a:r>
            <a:r>
              <a:rPr lang="en-GB" altLang="en-US" dirty="0">
                <a:latin typeface="+mj-lt"/>
              </a:rPr>
              <a:t>)</a:t>
            </a:r>
          </a:p>
          <a:p>
            <a:pPr marL="285750" indent="-285750">
              <a:spcBef>
                <a:spcPts val="500"/>
              </a:spcBef>
              <a:buSzPct val="140000"/>
              <a:buFont typeface="Wingdings" panose="05000000000000000000" pitchFamily="2" charset="2"/>
              <a:buChar char="§"/>
            </a:pPr>
            <a:r>
              <a:rPr lang="en-GB" altLang="en-US" dirty="0" smtClean="0">
                <a:latin typeface="+mj-lt"/>
              </a:rPr>
              <a:t>A </a:t>
            </a:r>
            <a:r>
              <a:rPr lang="en-GB" altLang="en-US" dirty="0">
                <a:latin typeface="+mj-lt"/>
              </a:rPr>
              <a:t>community can provide local data on the managed </a:t>
            </a:r>
            <a:r>
              <a:rPr lang="en-GB" altLang="en-US" dirty="0" smtClean="0">
                <a:latin typeface="+mj-lt"/>
              </a:rPr>
              <a:t>area</a:t>
            </a:r>
            <a:endParaRPr lang="en-GB" altLang="en-US" dirty="0">
              <a:latin typeface="+mj-lt"/>
            </a:endParaRPr>
          </a:p>
        </p:txBody>
      </p:sp>
      <p:sp>
        <p:nvSpPr>
          <p:cNvPr id="92163" name="CuadroTexto 13"/>
          <p:cNvSpPr txBox="1">
            <a:spLocks noChangeArrowheads="1"/>
          </p:cNvSpPr>
          <p:nvPr/>
        </p:nvSpPr>
        <p:spPr bwMode="auto">
          <a:xfrm>
            <a:off x="22225" y="6573838"/>
            <a:ext cx="2157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Based in Balderas Torres (2013)</a:t>
            </a:r>
          </a:p>
        </p:txBody>
      </p:sp>
      <p:sp>
        <p:nvSpPr>
          <p:cNvPr id="11" name="Título 1"/>
          <p:cNvSpPr>
            <a:spLocks noGrp="1"/>
          </p:cNvSpPr>
          <p:nvPr>
            <p:ph type="title"/>
          </p:nvPr>
        </p:nvSpPr>
        <p:spPr>
          <a:xfrm>
            <a:off x="145143" y="96856"/>
            <a:ext cx="8998857" cy="840125"/>
          </a:xfrm>
        </p:spPr>
        <p:txBody>
          <a:bodyPr/>
          <a:lstStyle/>
          <a:p>
            <a:pPr eaLnBrk="1" hangingPunct="1">
              <a:defRPr/>
            </a:pPr>
            <a:r>
              <a:rPr lang="es-ES" dirty="0" smtClean="0">
                <a:ea typeface="+mj-ea"/>
              </a:rPr>
              <a:t>Example of integration of local data (1)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339" name="Group 131"/>
          <p:cNvGraphicFramePr>
            <a:graphicFrameLocks noGrp="1"/>
          </p:cNvGraphicFramePr>
          <p:nvPr>
            <p:ph idx="1"/>
            <p:extLst>
              <p:ext uri="{D42A27DB-BD31-4B8C-83A1-F6EECF244321}">
                <p14:modId xmlns:p14="http://schemas.microsoft.com/office/powerpoint/2010/main" val="124466743"/>
              </p:ext>
            </p:extLst>
          </p:nvPr>
        </p:nvGraphicFramePr>
        <p:xfrm>
          <a:off x="200025" y="1889125"/>
          <a:ext cx="8632825" cy="1157098"/>
        </p:xfrm>
        <a:graphic>
          <a:graphicData uri="http://schemas.openxmlformats.org/drawingml/2006/table">
            <a:tbl>
              <a:tblPr/>
              <a:tblGrid>
                <a:gridCol w="863600"/>
                <a:gridCol w="862013"/>
                <a:gridCol w="863600"/>
                <a:gridCol w="863600"/>
                <a:gridCol w="863600"/>
                <a:gridCol w="863600"/>
                <a:gridCol w="862012"/>
                <a:gridCol w="863600"/>
                <a:gridCol w="863600"/>
                <a:gridCol w="863600"/>
              </a:tblGrid>
              <a:tr h="385763">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Stratum</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Area (ha) and U%</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Carbon Stock Change Factor (CSCF) (Mean, tCO</a:t>
                      </a:r>
                      <a:r>
                        <a:rPr kumimoji="0" lang="en-GB" altLang="en-US" sz="1100" b="1" i="0" u="none" strike="noStrike" cap="none" normalizeH="0" baseline="-25000" dirty="0" smtClean="0">
                          <a:ln>
                            <a:noFill/>
                          </a:ln>
                          <a:solidFill>
                            <a:srgbClr val="FFFFFF"/>
                          </a:solidFill>
                          <a:effectLst/>
                          <a:latin typeface="Times New Roman" pitchFamily="18" charset="0"/>
                          <a:ea typeface="MS Mincho" pitchFamily="49" charset="-128"/>
                          <a:cs typeface="Calibri" pitchFamily="34" charset="0"/>
                        </a:rPr>
                        <a:t>2</a:t>
                      </a: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e/ha-yr)</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Uncertainties CSCF (%U)</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Carbon Change in stratum (tCO</a:t>
                      </a:r>
                      <a:r>
                        <a:rPr kumimoji="0" lang="en-GB" altLang="en-US" sz="1100" b="1" i="0" u="none" strike="noStrike" cap="none" normalizeH="0" baseline="-25000" dirty="0" smtClean="0">
                          <a:ln>
                            <a:noFill/>
                          </a:ln>
                          <a:solidFill>
                            <a:srgbClr val="FFFFFF"/>
                          </a:solidFill>
                          <a:effectLst/>
                          <a:latin typeface="Times New Roman" pitchFamily="18" charset="0"/>
                          <a:ea typeface="MS Mincho" pitchFamily="49" charset="-128"/>
                          <a:cs typeface="Calibri" pitchFamily="34" charset="0"/>
                        </a:rPr>
                        <a:t>2</a:t>
                      </a: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e/yr)</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%U (Stratum)</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763">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BIOM.</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SOIL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FACTOR</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BIOM.</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SOIL.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U</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Tropical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5,000 (5%)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15,000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Oak</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12,500 (5%)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-43,750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bl>
          </a:graphicData>
        </a:graphic>
      </p:graphicFrame>
      <p:graphicFrame>
        <p:nvGraphicFramePr>
          <p:cNvPr id="94338" name="Group 130"/>
          <p:cNvGraphicFramePr>
            <a:graphicFrameLocks noGrp="1"/>
          </p:cNvGraphicFramePr>
          <p:nvPr>
            <p:extLst>
              <p:ext uri="{D42A27DB-BD31-4B8C-83A1-F6EECF244321}">
                <p14:modId xmlns:p14="http://schemas.microsoft.com/office/powerpoint/2010/main" val="3331376345"/>
              </p:ext>
            </p:extLst>
          </p:nvPr>
        </p:nvGraphicFramePr>
        <p:xfrm>
          <a:off x="127000" y="4224338"/>
          <a:ext cx="8767763" cy="1226058"/>
        </p:xfrm>
        <a:graphic>
          <a:graphicData uri="http://schemas.openxmlformats.org/drawingml/2006/table">
            <a:tbl>
              <a:tblPr/>
              <a:tblGrid>
                <a:gridCol w="876300"/>
                <a:gridCol w="877888"/>
                <a:gridCol w="876300"/>
                <a:gridCol w="876300"/>
                <a:gridCol w="876300"/>
                <a:gridCol w="877887"/>
                <a:gridCol w="876300"/>
                <a:gridCol w="876300"/>
                <a:gridCol w="877888"/>
                <a:gridCol w="876300"/>
              </a:tblGrid>
              <a:tr h="323850">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Stratum</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Area (ha) and U%</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CSCF (Mean, tCO</a:t>
                      </a:r>
                      <a:r>
                        <a:rPr kumimoji="0" lang="en-GB" altLang="en-US" sz="1100" b="1" i="0" u="none" strike="noStrike" cap="none" normalizeH="0" baseline="-25000" dirty="0" smtClean="0">
                          <a:ln>
                            <a:noFill/>
                          </a:ln>
                          <a:solidFill>
                            <a:srgbClr val="FFFFFF"/>
                          </a:solidFill>
                          <a:effectLst/>
                          <a:latin typeface="Times New Roman" pitchFamily="18" charset="0"/>
                          <a:ea typeface="MS Mincho" pitchFamily="49" charset="-128"/>
                          <a:cs typeface="Calibri" pitchFamily="34" charset="0"/>
                        </a:rPr>
                        <a:t>2</a:t>
                      </a: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e/ha-yr)</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gridSpan="3">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Uncertainties CSCF (%U)</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Carbon Change (tCO</a:t>
                      </a:r>
                      <a:r>
                        <a:rPr kumimoji="0" lang="en-GB" altLang="en-US" sz="1100" b="1" i="0" u="none" strike="noStrike" cap="none" normalizeH="0" baseline="-25000" dirty="0" smtClean="0">
                          <a:ln>
                            <a:noFill/>
                          </a:ln>
                          <a:solidFill>
                            <a:srgbClr val="FFFFFF"/>
                          </a:solidFill>
                          <a:effectLst/>
                          <a:latin typeface="Times New Roman" pitchFamily="18" charset="0"/>
                          <a:ea typeface="MS Mincho" pitchFamily="49" charset="-128"/>
                          <a:cs typeface="Calibri" pitchFamily="34" charset="0"/>
                        </a:rPr>
                        <a:t>2</a:t>
                      </a: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e/yr)</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FFFFFF"/>
                          </a:solidFill>
                          <a:effectLst/>
                          <a:latin typeface="Times New Roman" pitchFamily="18" charset="0"/>
                          <a:ea typeface="MS Mincho" pitchFamily="49" charset="-128"/>
                          <a:cs typeface="Calibri" pitchFamily="34" charset="0"/>
                        </a:rPr>
                        <a:t>%U (Stratum)</a:t>
                      </a:r>
                      <a:endParaRPr kumimoji="0" lang="en-GB" altLang="en-US" sz="1100" b="1" i="0" u="none" strike="noStrike" cap="none" normalizeH="0" baseline="0" dirty="0" smtClean="0">
                        <a:ln>
                          <a:noFill/>
                        </a:ln>
                        <a:solidFill>
                          <a:srgbClr val="FFFFFF"/>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3850">
                <a:tc vMerge="1">
                  <a:txBody>
                    <a:bodyPr/>
                    <a:lstStyle/>
                    <a:p>
                      <a:endParaRPr lang="en-GB"/>
                    </a:p>
                  </a:txBody>
                  <a:tcPr/>
                </a:tc>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BIOM.</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SOIL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FACTOR</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BIOM.</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SOIL.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U</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GB"/>
                    </a:p>
                  </a:txBody>
                  <a:tcPr/>
                </a:tc>
                <a:tc vMerge="1">
                  <a:txBody>
                    <a:bodyPr/>
                    <a:lstStyle/>
                    <a:p>
                      <a:endParaRPr lang="en-GB"/>
                    </a:p>
                  </a:txBody>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Tropical</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5,000 (5%)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15,000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0"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Oak</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9,500 (5%)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-33,250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NA</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1920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Oak (IFM)</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3,000 (3%)</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5.4</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0.5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5.9</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5%</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8%</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4.3%</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17,700</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100" b="0" i="1" u="none" strike="noStrike" cap="none" normalizeH="0" baseline="0" dirty="0" smtClean="0">
                          <a:ln>
                            <a:noFill/>
                          </a:ln>
                          <a:solidFill>
                            <a:srgbClr val="005172"/>
                          </a:solidFill>
                          <a:effectLst/>
                          <a:latin typeface="Times New Roman" pitchFamily="18" charset="0"/>
                          <a:ea typeface="MS Mincho" pitchFamily="49" charset="-128"/>
                          <a:cs typeface="Calibri" pitchFamily="34" charset="0"/>
                        </a:rPr>
                        <a:t>4.6%</a:t>
                      </a:r>
                      <a:endParaRPr kumimoji="0" lang="en-GB" altLang="en-US" sz="1100" b="0" i="0" u="none" strike="noStrike" cap="none" normalizeH="0" baseline="0" dirty="0" smtClean="0">
                        <a:ln>
                          <a:noFill/>
                        </a:ln>
                        <a:solidFill>
                          <a:srgbClr val="005172"/>
                        </a:solidFill>
                        <a:effectLst/>
                        <a:latin typeface="Calibri" pitchFamily="34" charset="0"/>
                        <a:ea typeface="MS Mincho" pitchFamily="49" charset="-128"/>
                        <a:cs typeface="Calibri" pitchFamily="34"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sp>
        <p:nvSpPr>
          <p:cNvPr id="94330" name="CuadroTexto 9"/>
          <p:cNvSpPr txBox="1">
            <a:spLocks noChangeArrowheads="1"/>
          </p:cNvSpPr>
          <p:nvPr/>
        </p:nvSpPr>
        <p:spPr bwMode="auto">
          <a:xfrm>
            <a:off x="180975" y="1008063"/>
            <a:ext cx="8542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smtClean="0">
                <a:latin typeface="+mj-lt"/>
              </a:rPr>
              <a:t>Table 1. The </a:t>
            </a:r>
            <a:r>
              <a:rPr lang="en-GB" altLang="en-US" dirty="0">
                <a:latin typeface="+mj-lt"/>
              </a:rPr>
              <a:t>information in a national system (Tier 1</a:t>
            </a:r>
            <a:r>
              <a:rPr lang="en-GB" altLang="en-US" dirty="0" smtClean="0">
                <a:latin typeface="+mj-lt"/>
              </a:rPr>
              <a:t>)</a:t>
            </a:r>
            <a:endParaRPr lang="en-GB" altLang="en-US" dirty="0">
              <a:latin typeface="+mj-lt"/>
            </a:endParaRPr>
          </a:p>
        </p:txBody>
      </p:sp>
      <p:sp>
        <p:nvSpPr>
          <p:cNvPr id="94331" name="CuadroTexto 10"/>
          <p:cNvSpPr txBox="1">
            <a:spLocks noChangeArrowheads="1"/>
          </p:cNvSpPr>
          <p:nvPr/>
        </p:nvSpPr>
        <p:spPr bwMode="auto">
          <a:xfrm>
            <a:off x="160338" y="3222625"/>
            <a:ext cx="8802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smtClean="0">
                <a:latin typeface="+mj-lt"/>
              </a:rPr>
              <a:t>Table 2. Local </a:t>
            </a:r>
            <a:r>
              <a:rPr lang="en-GB" altLang="en-US" dirty="0">
                <a:latin typeface="+mj-lt"/>
              </a:rPr>
              <a:t>information of the blue polygon can be integrated as </a:t>
            </a:r>
            <a:r>
              <a:rPr lang="en-GB" altLang="en-US" dirty="0" smtClean="0">
                <a:latin typeface="+mj-lt"/>
              </a:rPr>
              <a:t>a new </a:t>
            </a:r>
            <a:r>
              <a:rPr lang="en-GB" altLang="en-US" dirty="0">
                <a:latin typeface="+mj-lt"/>
              </a:rPr>
              <a:t>stratum and </a:t>
            </a:r>
            <a:r>
              <a:rPr lang="en-GB" altLang="en-US" dirty="0" smtClean="0">
                <a:latin typeface="+mj-lt"/>
              </a:rPr>
              <a:t>polygon… </a:t>
            </a:r>
            <a:r>
              <a:rPr lang="en-GB" altLang="en-US" dirty="0">
                <a:latin typeface="+mj-lt"/>
              </a:rPr>
              <a:t>up-date area, carbon and uncertainties (Tier 1 </a:t>
            </a:r>
            <a:r>
              <a:rPr lang="en-GB" altLang="en-US" dirty="0" smtClean="0">
                <a:latin typeface="+mj-lt"/>
              </a:rPr>
              <a:t>to </a:t>
            </a:r>
            <a:r>
              <a:rPr lang="en-GB" altLang="en-US" dirty="0">
                <a:latin typeface="+mj-lt"/>
              </a:rPr>
              <a:t>Tier 3</a:t>
            </a:r>
            <a:r>
              <a:rPr lang="en-GB" altLang="en-US" dirty="0" smtClean="0">
                <a:latin typeface="+mj-lt"/>
              </a:rPr>
              <a:t>)</a:t>
            </a:r>
            <a:endParaRPr lang="en-GB" altLang="en-US" dirty="0">
              <a:latin typeface="+mj-lt"/>
            </a:endParaRPr>
          </a:p>
        </p:txBody>
      </p:sp>
      <p:sp>
        <p:nvSpPr>
          <p:cNvPr id="94332" name="CuadroTexto 11"/>
          <p:cNvSpPr txBox="1">
            <a:spLocks noChangeArrowheads="1"/>
          </p:cNvSpPr>
          <p:nvPr/>
        </p:nvSpPr>
        <p:spPr bwMode="auto">
          <a:xfrm>
            <a:off x="190500" y="5689600"/>
            <a:ext cx="851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a:t>The inventory can be recalculated including local </a:t>
            </a:r>
            <a:r>
              <a:rPr lang="en-GB" altLang="en-US" dirty="0" smtClean="0"/>
              <a:t>information</a:t>
            </a:r>
            <a:endParaRPr lang="en-GB" altLang="en-US" dirty="0"/>
          </a:p>
        </p:txBody>
      </p:sp>
      <p:sp>
        <p:nvSpPr>
          <p:cNvPr id="94333" name="CuadroTexto 13"/>
          <p:cNvSpPr txBox="1">
            <a:spLocks noChangeArrowheads="1"/>
          </p:cNvSpPr>
          <p:nvPr/>
        </p:nvSpPr>
        <p:spPr bwMode="auto">
          <a:xfrm>
            <a:off x="6708775" y="5595938"/>
            <a:ext cx="2187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Based o</a:t>
            </a:r>
            <a:r>
              <a:rPr lang="es-ES" altLang="en-US" sz="1200" dirty="0" smtClean="0"/>
              <a:t>n </a:t>
            </a:r>
            <a:r>
              <a:rPr lang="es-ES" altLang="en-US" sz="1200" dirty="0"/>
              <a:t>Balderas Torres (2013)</a:t>
            </a:r>
          </a:p>
        </p:txBody>
      </p:sp>
      <p:sp>
        <p:nvSpPr>
          <p:cNvPr id="10" name="Título 1"/>
          <p:cNvSpPr>
            <a:spLocks noGrp="1"/>
          </p:cNvSpPr>
          <p:nvPr>
            <p:ph type="title"/>
          </p:nvPr>
        </p:nvSpPr>
        <p:spPr>
          <a:xfrm>
            <a:off x="145143" y="96856"/>
            <a:ext cx="8998857" cy="791650"/>
          </a:xfrm>
        </p:spPr>
        <p:txBody>
          <a:bodyPr/>
          <a:lstStyle/>
          <a:p>
            <a:pPr eaLnBrk="1" hangingPunct="1">
              <a:defRPr/>
            </a:pPr>
            <a:r>
              <a:rPr lang="es-ES" dirty="0"/>
              <a:t>Example of integration of local data </a:t>
            </a:r>
            <a:r>
              <a:rPr lang="es-ES" dirty="0" smtClean="0"/>
              <a:t>(2)</a:t>
            </a:r>
            <a:endParaRPr lang="es-ES" dirty="0" smtClean="0">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55" name="Group 99"/>
          <p:cNvGraphicFramePr>
            <a:graphicFrameLocks noGrp="1"/>
          </p:cNvGraphicFramePr>
          <p:nvPr>
            <p:ph idx="1"/>
            <p:extLst>
              <p:ext uri="{D42A27DB-BD31-4B8C-83A1-F6EECF244321}">
                <p14:modId xmlns:p14="http://schemas.microsoft.com/office/powerpoint/2010/main" val="3266473964"/>
              </p:ext>
            </p:extLst>
          </p:nvPr>
        </p:nvGraphicFramePr>
        <p:xfrm>
          <a:off x="249238" y="2405063"/>
          <a:ext cx="8229600" cy="2528892"/>
        </p:xfrm>
        <a:graphic>
          <a:graphicData uri="http://schemas.openxmlformats.org/drawingml/2006/table">
            <a:tbl>
              <a:tblPr/>
              <a:tblGrid>
                <a:gridCol w="1876425"/>
                <a:gridCol w="828675"/>
                <a:gridCol w="847725"/>
                <a:gridCol w="846137"/>
                <a:gridCol w="998538"/>
                <a:gridCol w="863600"/>
                <a:gridCol w="965200"/>
                <a:gridCol w="1003300"/>
              </a:tblGrid>
              <a:tr h="280988">
                <a:tc rowSpan="2">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ea typeface="ＭＳ Ｐゴシック" pitchFamily="34" charset="-128"/>
                        </a:rPr>
                        <a:t>Map Scale</a:t>
                      </a:r>
                      <a:endParaRPr kumimoji="0" lang="en-GB" altLang="en-US" sz="16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7">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Percentage Uncertainty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0988">
                <a:tc vMerge="1">
                  <a:txBody>
                    <a:bodyPr/>
                    <a:lstStyle/>
                    <a:p>
                      <a:endParaRPr lang="en-GB"/>
                    </a:p>
                  </a:txBody>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190%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100%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20%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10%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5.0%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2.0%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Times New Roman" pitchFamily="18" charset="0"/>
                          <a:ea typeface="ＭＳ Ｐゴシック" pitchFamily="34" charset="-128"/>
                        </a:rPr>
                        <a:t>1.0%</a:t>
                      </a:r>
                      <a:endParaRPr kumimoji="0" lang="en-GB" altLang="en-US" sz="1600" b="0" i="0" u="none" strike="noStrike" cap="none" normalizeH="0" baseline="0" dirty="0" smtClean="0">
                        <a:ln>
                          <a:noFill/>
                        </a:ln>
                        <a:solidFill>
                          <a:schemeClr val="bg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ea typeface="ＭＳ Ｐゴシック" pitchFamily="34" charset="-128"/>
                        </a:rPr>
                        <a:t>1:3,000 (CBM)</a:t>
                      </a:r>
                      <a:endParaRPr kumimoji="0" lang="en-GB"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0.004</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0.01</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ea typeface="ＭＳ Ｐゴシック" pitchFamily="34" charset="-128"/>
                        </a:rPr>
                        <a:t>5.2</a:t>
                      </a:r>
                      <a:endParaRPr kumimoji="0" lang="en-GB"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FF"/>
                          </a:solidFill>
                          <a:effectLst/>
                          <a:latin typeface="Times New Roman" pitchFamily="18" charset="0"/>
                          <a:ea typeface="ＭＳ Ｐゴシック" pitchFamily="34" charset="-128"/>
                        </a:rPr>
                        <a:t>32.5</a:t>
                      </a:r>
                      <a:endParaRPr kumimoji="0" lang="en-GB" altLang="en-US" sz="1600" b="1" i="0" u="none" strike="noStrike" cap="none" normalizeH="0" baseline="0" dirty="0" smtClean="0">
                        <a:ln>
                          <a:noFill/>
                        </a:ln>
                        <a:solidFill>
                          <a:srgbClr val="0000FF"/>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130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ea typeface="ＭＳ Ｐゴシック" pitchFamily="34" charset="-128"/>
                        </a:rPr>
                        <a:t>1:5,000 (CBM)</a:t>
                      </a:r>
                      <a:endParaRPr kumimoji="0" lang="en-US"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0.01</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0.04</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0.9</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361</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005172"/>
                          </a:solidFill>
                          <a:effectLst/>
                          <a:latin typeface="Times New Roman" pitchFamily="18" charset="0"/>
                          <a:ea typeface="ＭＳ Ｐゴシック" pitchFamily="34" charset="-128"/>
                        </a:rPr>
                        <a:t>1:10,000 (CBM)</a:t>
                      </a:r>
                      <a:endParaRPr kumimoji="0" lang="en-GB" altLang="en-US" sz="1600" b="1"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0.13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0.45</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11.3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45.1</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58</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1,128</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4,513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1:20,000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0.16</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0.58</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57.8</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231</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1,444</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5,776</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1:50,000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90.3</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361</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1,444</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9,025</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36,100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1:100,000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ea typeface="ＭＳ Ｐゴシック" pitchFamily="34" charset="-128"/>
                        </a:rPr>
                        <a:t>4.0</a:t>
                      </a:r>
                      <a:endParaRPr kumimoji="0" lang="en-GB"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FF0000"/>
                          </a:solidFill>
                          <a:effectLst/>
                          <a:latin typeface="Times New Roman" pitchFamily="18" charset="0"/>
                          <a:ea typeface="ＭＳ Ｐゴシック" pitchFamily="34" charset="-128"/>
                        </a:rPr>
                        <a:t>14.4</a:t>
                      </a:r>
                      <a:endParaRPr kumimoji="0" lang="en-GB" altLang="en-US" sz="1600" b="1" i="0" u="none" strike="noStrike" cap="none" normalizeH="0" baseline="0" dirty="0" smtClean="0">
                        <a:ln>
                          <a:noFill/>
                        </a:ln>
                        <a:solidFill>
                          <a:srgbClr val="FF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itchFamily="18" charset="0"/>
                          <a:ea typeface="ＭＳ Ｐゴシック" pitchFamily="34" charset="-128"/>
                        </a:rPr>
                        <a:t>361</a:t>
                      </a:r>
                      <a:endParaRPr kumimoji="0" lang="en-GB" altLang="en-US" sz="16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1,444</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ea typeface="ＭＳ Ｐゴシック" pitchFamily="34" charset="-128"/>
                        </a:rPr>
                        <a:t>5,776</a:t>
                      </a:r>
                      <a:endParaRPr kumimoji="0" lang="en-GB"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dirty="0" smtClean="0">
                          <a:ln>
                            <a:noFill/>
                          </a:ln>
                          <a:solidFill>
                            <a:srgbClr val="800000"/>
                          </a:solidFill>
                          <a:effectLst/>
                          <a:latin typeface="Times New Roman" pitchFamily="18" charset="0"/>
                          <a:ea typeface="ＭＳ Ｐゴシック" pitchFamily="34" charset="-128"/>
                        </a:rPr>
                        <a:t>36,100</a:t>
                      </a:r>
                      <a:endParaRPr kumimoji="0" lang="en-GB" altLang="en-US" sz="1600" b="1" i="0" u="none" strike="noStrike" cap="none" normalizeH="0" baseline="0" dirty="0" smtClean="0">
                        <a:ln>
                          <a:noFill/>
                        </a:ln>
                        <a:solidFill>
                          <a:srgbClr val="800000"/>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144,400</a:t>
                      </a:r>
                      <a:endParaRPr kumimoji="0" lang="en-GB"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FF0"/>
                    </a:solidFill>
                  </a:tcPr>
                </a:tc>
              </a:tr>
              <a:tr h="280988">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1:250,000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25.0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90.3</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2,256</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9,025</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36,100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225,625</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smtClean="0">
                          <a:ln>
                            <a:noFill/>
                          </a:ln>
                          <a:solidFill>
                            <a:srgbClr val="005172"/>
                          </a:solidFill>
                          <a:effectLst/>
                          <a:latin typeface="Times New Roman" pitchFamily="18" charset="0"/>
                          <a:ea typeface="ＭＳ Ｐゴシック" pitchFamily="34" charset="-128"/>
                        </a:rPr>
                        <a:t>902,500</a:t>
                      </a:r>
                      <a:endParaRPr kumimoji="0" lang="en-US" altLang="en-US" sz="1600" b="0" i="0" u="none" strike="noStrike" cap="none" normalizeH="0" baseline="0" dirty="0" smtClean="0">
                        <a:ln>
                          <a:noFill/>
                        </a:ln>
                        <a:solidFill>
                          <a:srgbClr val="005172"/>
                        </a:solidFill>
                        <a:effectLst/>
                        <a:latin typeface="Calibri" pitchFamily="34" charset="0"/>
                        <a:ea typeface="ＭＳ Ｐゴシック"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0F8"/>
                    </a:solidFill>
                  </a:tcPr>
                </a:tc>
              </a:tr>
            </a:tbl>
          </a:graphicData>
        </a:graphic>
      </p:graphicFrame>
      <p:cxnSp>
        <p:nvCxnSpPr>
          <p:cNvPr id="6" name="Conector recto de flecha 5"/>
          <p:cNvCxnSpPr/>
          <p:nvPr/>
        </p:nvCxnSpPr>
        <p:spPr>
          <a:xfrm flipH="1">
            <a:off x="3825875" y="3181350"/>
            <a:ext cx="2960688" cy="132397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flipV="1">
            <a:off x="3921125" y="4616450"/>
            <a:ext cx="1841500" cy="9525"/>
          </a:xfrm>
          <a:prstGeom prst="straightConnector1">
            <a:avLst/>
          </a:prstGeom>
          <a:ln w="63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6347" name="Rectángulo 11"/>
          <p:cNvSpPr>
            <a:spLocks noChangeArrowheads="1"/>
          </p:cNvSpPr>
          <p:nvPr/>
        </p:nvSpPr>
        <p:spPr bwMode="auto">
          <a:xfrm>
            <a:off x="227013" y="2027238"/>
            <a:ext cx="867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sz="1600" dirty="0" smtClean="0">
                <a:solidFill>
                  <a:schemeClr val="accent6"/>
                </a:solidFill>
                <a:latin typeface="+mj-lt"/>
              </a:rPr>
              <a:t>Table. Uncertainty </a:t>
            </a:r>
            <a:r>
              <a:rPr lang="en-GB" altLang="en-US" sz="1600" dirty="0">
                <a:solidFill>
                  <a:schemeClr val="accent6"/>
                </a:solidFill>
                <a:latin typeface="+mj-lt"/>
              </a:rPr>
              <a:t>of polygons of different size at different map scales (in ha</a:t>
            </a:r>
            <a:r>
              <a:rPr lang="en-GB" altLang="en-US" sz="1600" dirty="0" smtClean="0">
                <a:solidFill>
                  <a:schemeClr val="accent6"/>
                </a:solidFill>
                <a:latin typeface="+mj-lt"/>
              </a:rPr>
              <a:t>)</a:t>
            </a:r>
            <a:endParaRPr lang="es-ES" altLang="en-US" sz="1600" dirty="0">
              <a:solidFill>
                <a:schemeClr val="accent6"/>
              </a:solidFill>
              <a:latin typeface="+mj-lt"/>
            </a:endParaRPr>
          </a:p>
        </p:txBody>
      </p:sp>
      <p:sp>
        <p:nvSpPr>
          <p:cNvPr id="96348" name="CuadroTexto 13"/>
          <p:cNvSpPr txBox="1">
            <a:spLocks noChangeArrowheads="1"/>
          </p:cNvSpPr>
          <p:nvPr/>
        </p:nvSpPr>
        <p:spPr bwMode="auto">
          <a:xfrm>
            <a:off x="165100" y="5076825"/>
            <a:ext cx="8580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a:latin typeface="+mj-lt"/>
              </a:rPr>
              <a:t>Communities can produce accurate data for small managed </a:t>
            </a:r>
            <a:r>
              <a:rPr lang="en-GB" altLang="en-US" dirty="0" smtClean="0">
                <a:latin typeface="+mj-lt"/>
              </a:rPr>
              <a:t>areas, but </a:t>
            </a:r>
            <a:r>
              <a:rPr lang="en-GB" altLang="en-US" dirty="0">
                <a:latin typeface="+mj-lt"/>
              </a:rPr>
              <a:t>if national MRV systems do not increase the scale, uncertainty will not decrease, unless large areas under management are </a:t>
            </a:r>
            <a:r>
              <a:rPr lang="en-GB" altLang="en-US" dirty="0" smtClean="0">
                <a:latin typeface="+mj-lt"/>
              </a:rPr>
              <a:t>consolidated.</a:t>
            </a:r>
            <a:endParaRPr lang="en-GB" altLang="en-US" dirty="0">
              <a:latin typeface="+mj-lt"/>
            </a:endParaRPr>
          </a:p>
        </p:txBody>
      </p:sp>
      <p:sp>
        <p:nvSpPr>
          <p:cNvPr id="96349" name="CuadroTexto 15"/>
          <p:cNvSpPr txBox="1">
            <a:spLocks noChangeArrowheads="1"/>
          </p:cNvSpPr>
          <p:nvPr/>
        </p:nvSpPr>
        <p:spPr bwMode="auto">
          <a:xfrm>
            <a:off x="6881813" y="6543675"/>
            <a:ext cx="2188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s-ES" altLang="en-US" sz="1200" dirty="0"/>
              <a:t>Based </a:t>
            </a:r>
            <a:r>
              <a:rPr lang="es-ES" altLang="en-US" sz="1200" dirty="0" smtClean="0"/>
              <a:t>on </a:t>
            </a:r>
            <a:r>
              <a:rPr lang="es-ES" altLang="en-US" sz="1200" dirty="0"/>
              <a:t>Balderas Torres (2013)</a:t>
            </a:r>
          </a:p>
        </p:txBody>
      </p:sp>
      <p:sp>
        <p:nvSpPr>
          <p:cNvPr id="96350" name="Rectángulo 1"/>
          <p:cNvSpPr>
            <a:spLocks noChangeArrowheads="1"/>
          </p:cNvSpPr>
          <p:nvPr/>
        </p:nvSpPr>
        <p:spPr bwMode="auto">
          <a:xfrm>
            <a:off x="196850" y="1267400"/>
            <a:ext cx="862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dirty="0">
                <a:latin typeface="+mj-lt"/>
              </a:rPr>
              <a:t>For </a:t>
            </a:r>
            <a:r>
              <a:rPr lang="en-US" altLang="en-US" dirty="0" smtClean="0">
                <a:latin typeface="+mj-lt"/>
              </a:rPr>
              <a:t>maps, </a:t>
            </a:r>
            <a:r>
              <a:rPr lang="en-US" altLang="en-US" dirty="0">
                <a:latin typeface="+mj-lt"/>
              </a:rPr>
              <a:t>uncertainty can be estimated depending on scale and size of forest </a:t>
            </a:r>
            <a:r>
              <a:rPr lang="en-US" altLang="en-US" dirty="0" smtClean="0">
                <a:latin typeface="+mj-lt"/>
              </a:rPr>
              <a:t>polygons.</a:t>
            </a:r>
            <a:endParaRPr lang="en-US" altLang="en-US" dirty="0">
              <a:latin typeface="+mj-lt"/>
            </a:endParaRPr>
          </a:p>
        </p:txBody>
      </p:sp>
      <p:sp>
        <p:nvSpPr>
          <p:cNvPr id="17" name="Título 1"/>
          <p:cNvSpPr>
            <a:spLocks noGrp="1"/>
          </p:cNvSpPr>
          <p:nvPr>
            <p:ph type="title"/>
          </p:nvPr>
        </p:nvSpPr>
        <p:spPr>
          <a:xfrm>
            <a:off x="457200" y="95779"/>
            <a:ext cx="8229600" cy="1082145"/>
          </a:xfrm>
        </p:spPr>
        <p:txBody>
          <a:bodyPr>
            <a:noAutofit/>
          </a:bodyPr>
          <a:lstStyle/>
          <a:p>
            <a:pPr eaLnBrk="1" hangingPunct="1">
              <a:defRPr/>
            </a:pPr>
            <a:r>
              <a:rPr lang="es-MX" dirty="0" smtClean="0">
                <a:ea typeface="+mj-ea"/>
              </a:rPr>
              <a:t>Technical difficulties in feeding CBM data into</a:t>
            </a:r>
            <a:r>
              <a:rPr lang="es-ES" dirty="0" smtClean="0">
                <a:ea typeface="+mj-ea"/>
              </a:rPr>
              <a:t> a national data base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4162108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892" y="79375"/>
            <a:ext cx="8442796" cy="1353086"/>
          </a:xfrm>
        </p:spPr>
        <p:txBody>
          <a:bodyPr/>
          <a:lstStyle/>
          <a:p>
            <a:pPr eaLnBrk="1" hangingPunct="1">
              <a:defRPr/>
            </a:pPr>
            <a:r>
              <a:rPr lang="es-ES" dirty="0" smtClean="0">
                <a:ea typeface="+mj-ea"/>
              </a:rPr>
              <a:t>Verification and the basis for benefit sharing</a:t>
            </a:r>
          </a:p>
        </p:txBody>
      </p:sp>
      <p:sp>
        <p:nvSpPr>
          <p:cNvPr id="98308" name="Marcador de texto 2"/>
          <p:cNvSpPr>
            <a:spLocks noGrp="1"/>
          </p:cNvSpPr>
          <p:nvPr>
            <p:ph type="body" sz="quarter" idx="10"/>
          </p:nvPr>
        </p:nvSpPr>
        <p:spPr>
          <a:xfrm>
            <a:off x="357188" y="1670050"/>
            <a:ext cx="8521700" cy="4165600"/>
          </a:xfrm>
        </p:spPr>
        <p:txBody>
          <a:bodyPr/>
          <a:lstStyle/>
          <a:p>
            <a:pPr eaLnBrk="1" hangingPunct="1">
              <a:spcAft>
                <a:spcPts val="500"/>
              </a:spcAft>
            </a:pPr>
            <a:r>
              <a:rPr lang="en-US" altLang="en-US" dirty="0" smtClean="0">
                <a:ea typeface="ＭＳ Ｐゴシック" pitchFamily="34" charset="-128"/>
              </a:rPr>
              <a:t>Verification is </a:t>
            </a:r>
            <a:r>
              <a:rPr lang="en-US" altLang="en-US" dirty="0">
                <a:ea typeface="ＭＳ Ｐゴシック" pitchFamily="34" charset="-128"/>
              </a:rPr>
              <a:t>important as part of </a:t>
            </a:r>
            <a:r>
              <a:rPr lang="en-US" altLang="en-US" dirty="0" smtClean="0">
                <a:ea typeface="ＭＳ Ｐゴシック" pitchFamily="34" charset="-128"/>
              </a:rPr>
              <a:t>CBM:</a:t>
            </a:r>
          </a:p>
          <a:p>
            <a:pPr marL="1073150" lvl="1" indent="-342900" eaLnBrk="1" hangingPunct="1">
              <a:spcAft>
                <a:spcPts val="500"/>
              </a:spcAft>
            </a:pPr>
            <a:r>
              <a:rPr lang="en-US" altLang="en-US" sz="2000" dirty="0" smtClean="0">
                <a:ea typeface="ＭＳ Ｐゴシック" pitchFamily="34" charset="-128"/>
              </a:rPr>
              <a:t>Without verification, communities may report, for example, only positive results, and they may be </a:t>
            </a:r>
            <a:br>
              <a:rPr lang="en-US" altLang="en-US" sz="2000" dirty="0" smtClean="0">
                <a:ea typeface="ＭＳ Ｐゴシック" pitchFamily="34" charset="-128"/>
              </a:rPr>
            </a:br>
            <a:r>
              <a:rPr lang="en-US" altLang="en-US" sz="2000" dirty="0" smtClean="0">
                <a:ea typeface="ＭＳ Ｐゴシック" pitchFamily="34" charset="-128"/>
              </a:rPr>
              <a:t>tempted to exaggerate the results</a:t>
            </a:r>
            <a:endParaRPr lang="es-ES_tradnl" altLang="en-US" sz="2000" dirty="0" smtClean="0">
              <a:ea typeface="ＭＳ Ｐゴシック" pitchFamily="34" charset="-128"/>
            </a:endParaRPr>
          </a:p>
          <a:p>
            <a:pPr eaLnBrk="1" hangingPunct="1">
              <a:spcAft>
                <a:spcPts val="500"/>
              </a:spcAft>
            </a:pPr>
            <a:r>
              <a:rPr lang="en-US" altLang="en-US" dirty="0" smtClean="0">
                <a:ea typeface="ＭＳ Ｐゴシック" pitchFamily="34" charset="-128"/>
              </a:rPr>
              <a:t>Third party verification (V in MRV) is always required and could be carried out on a sampling basis.</a:t>
            </a:r>
            <a:endParaRPr lang="es-ES_tradnl" altLang="en-US" dirty="0" smtClean="0">
              <a:ea typeface="ＭＳ Ｐゴシック" pitchFamily="34" charset="-128"/>
            </a:endParaRPr>
          </a:p>
          <a:p>
            <a:pPr eaLnBrk="1" hangingPunct="1">
              <a:spcAft>
                <a:spcPts val="500"/>
              </a:spcAft>
            </a:pPr>
            <a:r>
              <a:rPr lang="en-US" altLang="en-US" dirty="0" smtClean="0">
                <a:ea typeface="ＭＳ Ｐゴシック" pitchFamily="34" charset="-128"/>
              </a:rPr>
              <a:t>Different methods can be used at different stages:</a:t>
            </a:r>
          </a:p>
          <a:p>
            <a:pPr lvl="1" eaLnBrk="1" hangingPunct="1">
              <a:spcAft>
                <a:spcPts val="500"/>
              </a:spcAft>
            </a:pPr>
            <a:r>
              <a:rPr lang="en-US" altLang="en-US" sz="2000" dirty="0">
                <a:ea typeface="ＭＳ Ｐゴシック" pitchFamily="34" charset="-128"/>
              </a:rPr>
              <a:t>F</a:t>
            </a:r>
            <a:r>
              <a:rPr lang="en-US" altLang="en-US" sz="2000" dirty="0" smtClean="0">
                <a:ea typeface="ＭＳ Ｐゴシック" pitchFamily="34" charset="-128"/>
              </a:rPr>
              <a:t>or example: Stock-difference method when the project begins, gain-loss method for follow-up, and stock-difference methods for (sampled) verification</a:t>
            </a:r>
            <a:endParaRPr lang="es-ES_tradnl" altLang="en-US" sz="2000" dirty="0" smtClean="0">
              <a:ea typeface="ＭＳ Ｐゴシック" pitchFamily="34" charset="-128"/>
            </a:endParaRPr>
          </a:p>
          <a:p>
            <a:pPr marL="0" indent="0" eaLnBrk="1" hangingPunct="1">
              <a:spcAft>
                <a:spcPts val="500"/>
              </a:spcAft>
              <a:buFont typeface="Wingdings" pitchFamily="2" charset="2"/>
              <a:buNone/>
            </a:pPr>
            <a:endParaRPr lang="es-ES_tradnl" altLang="en-US" dirty="0" smtClean="0">
              <a:ea typeface="ＭＳ Ｐゴシック" pitchFamily="34" charset="-128"/>
            </a:endParaRPr>
          </a:p>
          <a:p>
            <a:pPr marL="0" indent="0" eaLnBrk="1" hangingPunct="1">
              <a:spcAft>
                <a:spcPts val="500"/>
              </a:spcAft>
            </a:pPr>
            <a:endParaRPr lang="es-E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786329"/>
          </a:xfrm>
        </p:spPr>
        <p:txBody>
          <a:bodyPr/>
          <a:lstStyle/>
          <a:p>
            <a:pPr eaLnBrk="1" hangingPunct="1">
              <a:defRPr/>
            </a:pPr>
            <a:r>
              <a:rPr lang="es-ES" sz="2800" dirty="0" smtClean="0">
                <a:ea typeface="+mj-ea"/>
              </a:rPr>
              <a:t>CBM and benefit sharing (1/2)</a:t>
            </a:r>
          </a:p>
        </p:txBody>
      </p:sp>
      <p:sp>
        <p:nvSpPr>
          <p:cNvPr id="53253" name="Marcador de texto 2"/>
          <p:cNvSpPr>
            <a:spLocks noGrp="1"/>
          </p:cNvSpPr>
          <p:nvPr>
            <p:ph type="body" sz="quarter" idx="10"/>
          </p:nvPr>
        </p:nvSpPr>
        <p:spPr>
          <a:xfrm>
            <a:off x="161926" y="1400922"/>
            <a:ext cx="8724899" cy="4368800"/>
          </a:xfrm>
        </p:spPr>
        <p:txBody>
          <a:bodyPr/>
          <a:lstStyle/>
          <a:p>
            <a:pPr eaLnBrk="1" hangingPunct="1">
              <a:lnSpc>
                <a:spcPct val="100000"/>
              </a:lnSpc>
              <a:spcBef>
                <a:spcPct val="0"/>
              </a:spcBef>
              <a:spcAft>
                <a:spcPts val="1800"/>
              </a:spcAft>
            </a:pPr>
            <a:r>
              <a:rPr lang="en-US" sz="2000" dirty="0" smtClean="0">
                <a:latin typeface="Verdana" charset="0"/>
              </a:rPr>
              <a:t>Transparent and traceable flow of information can contribute to design of acceptable benefit-sharing schemes.</a:t>
            </a:r>
            <a:endParaRPr lang="es-ES_tradnl" sz="2000" dirty="0">
              <a:latin typeface="Verdana" charset="0"/>
            </a:endParaRPr>
          </a:p>
          <a:p>
            <a:pPr eaLnBrk="1" hangingPunct="1">
              <a:lnSpc>
                <a:spcPct val="100000"/>
              </a:lnSpc>
              <a:spcBef>
                <a:spcPct val="0"/>
              </a:spcBef>
              <a:spcAft>
                <a:spcPts val="1800"/>
              </a:spcAft>
            </a:pPr>
            <a:r>
              <a:rPr lang="en-US" sz="2000" dirty="0" smtClean="0">
                <a:latin typeface="Verdana" charset="0"/>
              </a:rPr>
              <a:t>With CBM it is easier to trace information and link performance to incentives in carbon markets, certification, and carbon removals/enhancements than for reduced deforestation and degradation.</a:t>
            </a:r>
          </a:p>
          <a:p>
            <a:pPr eaLnBrk="1" hangingPunct="1">
              <a:lnSpc>
                <a:spcPct val="100000"/>
              </a:lnSpc>
              <a:spcBef>
                <a:spcPct val="0"/>
              </a:spcBef>
              <a:spcAft>
                <a:spcPts val="1800"/>
              </a:spcAft>
            </a:pPr>
            <a:r>
              <a:rPr lang="en-US" sz="2000" dirty="0" smtClean="0">
                <a:latin typeface="Verdana" charset="0"/>
              </a:rPr>
              <a:t>Benefits can include payment for monitoring (wages), independent of carbon performance.</a:t>
            </a:r>
          </a:p>
          <a:p>
            <a:pPr eaLnBrk="1" hangingPunct="1">
              <a:lnSpc>
                <a:spcPct val="100000"/>
              </a:lnSpc>
              <a:spcBef>
                <a:spcPct val="0"/>
              </a:spcBef>
              <a:spcAft>
                <a:spcPts val="1800"/>
              </a:spcAft>
            </a:pPr>
            <a:r>
              <a:rPr lang="en-US" sz="2000" dirty="0" smtClean="0">
                <a:latin typeface="Verdana" charset="0"/>
              </a:rPr>
              <a:t>Performance payments at the community level can also be based on proxies for improved management.</a:t>
            </a:r>
          </a:p>
          <a:p>
            <a:pPr eaLnBrk="1" hangingPunct="1">
              <a:lnSpc>
                <a:spcPct val="100000"/>
              </a:lnSpc>
              <a:spcBef>
                <a:spcPct val="0"/>
              </a:spcBef>
              <a:spcAft>
                <a:spcPts val="1800"/>
              </a:spcAft>
            </a:pPr>
            <a:r>
              <a:rPr lang="en-US" sz="2000" dirty="0" smtClean="0">
                <a:latin typeface="Verdana" charset="0"/>
              </a:rPr>
              <a:t>It is important to </a:t>
            </a:r>
            <a:r>
              <a:rPr lang="en-US" sz="2000" dirty="0">
                <a:latin typeface="Verdana" charset="0"/>
              </a:rPr>
              <a:t>i</a:t>
            </a:r>
            <a:r>
              <a:rPr lang="en-US" sz="2000" dirty="0" smtClean="0">
                <a:latin typeface="Verdana" charset="0"/>
              </a:rPr>
              <a:t>dentify motivations for CBM in the long term.</a:t>
            </a:r>
            <a:endParaRPr lang="en-US" sz="2000" dirty="0">
              <a:latin typeface="Verdana" charset="0"/>
            </a:endParaRPr>
          </a:p>
          <a:p>
            <a:pPr eaLnBrk="1" hangingPunct="1">
              <a:lnSpc>
                <a:spcPct val="100000"/>
              </a:lnSpc>
              <a:spcBef>
                <a:spcPct val="0"/>
              </a:spcBef>
              <a:spcAft>
                <a:spcPts val="1800"/>
              </a:spcAft>
              <a:buFont typeface="Wingdings" charset="0"/>
              <a:buNone/>
            </a:pPr>
            <a:endParaRPr lang="es-ES" sz="2800" dirty="0">
              <a:latin typeface="Verdana" charset="0"/>
            </a:endParaRPr>
          </a:p>
        </p:txBody>
      </p:sp>
    </p:spTree>
    <p:extLst>
      <p:ext uri="{BB962C8B-B14F-4D97-AF65-F5344CB8AC3E}">
        <p14:creationId xmlns:p14="http://schemas.microsoft.com/office/powerpoint/2010/main" val="1221847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279" y="238125"/>
            <a:ext cx="8442796" cy="840125"/>
          </a:xfrm>
        </p:spPr>
        <p:txBody>
          <a:bodyPr/>
          <a:lstStyle/>
          <a:p>
            <a:pPr eaLnBrk="1" hangingPunct="1">
              <a:defRPr/>
            </a:pPr>
            <a:r>
              <a:rPr lang="es-ES" sz="2800" dirty="0" smtClean="0">
                <a:ea typeface="+mj-ea"/>
              </a:rPr>
              <a:t>CBM and benefit sharing (2/2)</a:t>
            </a:r>
          </a:p>
        </p:txBody>
      </p:sp>
      <p:sp>
        <p:nvSpPr>
          <p:cNvPr id="53253" name="Marcador de texto 2"/>
          <p:cNvSpPr>
            <a:spLocks noGrp="1"/>
          </p:cNvSpPr>
          <p:nvPr>
            <p:ph type="body" sz="quarter" idx="10"/>
          </p:nvPr>
        </p:nvSpPr>
        <p:spPr>
          <a:xfrm>
            <a:off x="225630" y="1343963"/>
            <a:ext cx="8692739" cy="4368800"/>
          </a:xfrm>
        </p:spPr>
        <p:txBody>
          <a:bodyPr/>
          <a:lstStyle/>
          <a:p>
            <a:pPr eaLnBrk="1" hangingPunct="1">
              <a:lnSpc>
                <a:spcPct val="100000"/>
              </a:lnSpc>
              <a:spcBef>
                <a:spcPct val="0"/>
              </a:spcBef>
              <a:spcAft>
                <a:spcPts val="1800"/>
              </a:spcAft>
            </a:pPr>
            <a:r>
              <a:rPr lang="en-US" sz="2000" dirty="0" smtClean="0">
                <a:latin typeface="Verdana" charset="0"/>
              </a:rPr>
              <a:t>Elements to include in benefit sharing schemes:</a:t>
            </a:r>
            <a:endParaRPr lang="en-US" sz="2000" dirty="0">
              <a:latin typeface="Verdana" charset="0"/>
            </a:endParaRPr>
          </a:p>
          <a:p>
            <a:pPr lvl="1" eaLnBrk="1" hangingPunct="1">
              <a:lnSpc>
                <a:spcPct val="100000"/>
              </a:lnSpc>
              <a:spcBef>
                <a:spcPct val="0"/>
              </a:spcBef>
              <a:spcAft>
                <a:spcPts val="1800"/>
              </a:spcAft>
            </a:pPr>
            <a:r>
              <a:rPr lang="en-US" sz="1800" dirty="0">
                <a:latin typeface="Verdana" charset="0"/>
              </a:rPr>
              <a:t>Performance vs. input vs. opportunity cost; ex-post vs. ex-ante payments; payment vehicle; </a:t>
            </a:r>
            <a:r>
              <a:rPr lang="en-US" sz="1800" dirty="0">
                <a:solidFill>
                  <a:schemeClr val="tx1"/>
                </a:solidFill>
                <a:latin typeface="Verdana" charset="0"/>
              </a:rPr>
              <a:t>pricing; eligibility; suitable proxies</a:t>
            </a:r>
            <a:r>
              <a:rPr lang="en-US" sz="1800" dirty="0">
                <a:solidFill>
                  <a:schemeClr val="accent6"/>
                </a:solidFill>
                <a:latin typeface="Verdana" charset="0"/>
              </a:rPr>
              <a:t>, </a:t>
            </a:r>
            <a:r>
              <a:rPr lang="en-US" sz="1800" dirty="0">
                <a:latin typeface="Verdana" charset="0"/>
              </a:rPr>
              <a:t>etc.</a:t>
            </a:r>
          </a:p>
          <a:p>
            <a:pPr eaLnBrk="1" hangingPunct="1">
              <a:lnSpc>
                <a:spcPct val="100000"/>
              </a:lnSpc>
              <a:spcBef>
                <a:spcPct val="0"/>
              </a:spcBef>
              <a:spcAft>
                <a:spcPts val="1800"/>
              </a:spcAft>
            </a:pPr>
            <a:r>
              <a:rPr lang="en-US" sz="2000" dirty="0" smtClean="0">
                <a:latin typeface="Verdana" charset="0"/>
              </a:rPr>
              <a:t>Carbon </a:t>
            </a:r>
            <a:r>
              <a:rPr lang="en-US" sz="2000" dirty="0">
                <a:latin typeface="Verdana" charset="0"/>
              </a:rPr>
              <a:t>monitoring can be used as a basis for performance based benefits, in cases where it has been decided that this is </a:t>
            </a:r>
            <a:r>
              <a:rPr lang="en-US" sz="2000" dirty="0" smtClean="0">
                <a:latin typeface="Verdana" charset="0"/>
              </a:rPr>
              <a:t>appropriate</a:t>
            </a:r>
          </a:p>
          <a:p>
            <a:pPr eaLnBrk="1" hangingPunct="1">
              <a:lnSpc>
                <a:spcPct val="100000"/>
              </a:lnSpc>
              <a:spcBef>
                <a:spcPct val="0"/>
              </a:spcBef>
              <a:spcAft>
                <a:spcPts val="1800"/>
              </a:spcAft>
            </a:pPr>
            <a:r>
              <a:rPr lang="en-US" sz="2000" dirty="0" smtClean="0">
                <a:latin typeface="Verdana" charset="0"/>
              </a:rPr>
              <a:t>However some countries are using </a:t>
            </a:r>
            <a:r>
              <a:rPr lang="en-US" sz="2000" dirty="0">
                <a:latin typeface="Verdana" charset="0"/>
              </a:rPr>
              <a:t>alternative bases </a:t>
            </a:r>
            <a:r>
              <a:rPr lang="en-US" sz="2000" dirty="0" smtClean="0">
                <a:latin typeface="Verdana" charset="0"/>
              </a:rPr>
              <a:t>for </a:t>
            </a:r>
            <a:r>
              <a:rPr lang="en-US" sz="2000" dirty="0">
                <a:latin typeface="Verdana" charset="0"/>
              </a:rPr>
              <a:t>benefit </a:t>
            </a:r>
            <a:r>
              <a:rPr lang="en-US" sz="2000" dirty="0" smtClean="0">
                <a:latin typeface="Verdana" charset="0"/>
              </a:rPr>
              <a:t>distribution, </a:t>
            </a:r>
            <a:r>
              <a:rPr lang="en-US" sz="2000" dirty="0">
                <a:latin typeface="Verdana" charset="0"/>
              </a:rPr>
              <a:t>for example by payment for </a:t>
            </a:r>
            <a:r>
              <a:rPr lang="en-US" sz="2000" dirty="0" smtClean="0">
                <a:latin typeface="Verdana" charset="0"/>
              </a:rPr>
              <a:t>input/effort</a:t>
            </a:r>
          </a:p>
          <a:p>
            <a:pPr eaLnBrk="1" hangingPunct="1">
              <a:lnSpc>
                <a:spcPct val="100000"/>
              </a:lnSpc>
              <a:spcBef>
                <a:spcPct val="0"/>
              </a:spcBef>
              <a:spcAft>
                <a:spcPts val="1800"/>
              </a:spcAft>
            </a:pPr>
            <a:r>
              <a:rPr lang="en-US" sz="2000" dirty="0" smtClean="0">
                <a:latin typeface="Verdana" charset="0"/>
              </a:rPr>
              <a:t>In some countries </a:t>
            </a:r>
            <a:r>
              <a:rPr lang="en-US" sz="2000" dirty="0">
                <a:latin typeface="Verdana" charset="0"/>
              </a:rPr>
              <a:t>such as </a:t>
            </a:r>
            <a:r>
              <a:rPr lang="en-US" sz="2000" dirty="0" smtClean="0">
                <a:latin typeface="Verdana" charset="0"/>
              </a:rPr>
              <a:t>Nepal </a:t>
            </a:r>
            <a:r>
              <a:rPr lang="en-US" sz="2000" dirty="0">
                <a:latin typeface="Verdana" charset="0"/>
              </a:rPr>
              <a:t>and </a:t>
            </a:r>
            <a:r>
              <a:rPr lang="en-US" sz="2000" dirty="0" smtClean="0">
                <a:latin typeface="Verdana" charset="0"/>
              </a:rPr>
              <a:t>Vietnam weighted indices are used to </a:t>
            </a:r>
            <a:r>
              <a:rPr lang="en-US" sz="2000" dirty="0">
                <a:latin typeface="Verdana" charset="0"/>
              </a:rPr>
              <a:t>take into account </a:t>
            </a:r>
            <a:r>
              <a:rPr lang="en-US" sz="2000" dirty="0" smtClean="0">
                <a:latin typeface="Verdana" charset="0"/>
              </a:rPr>
              <a:t>social conditions</a:t>
            </a:r>
            <a:endParaRPr lang="en-US" sz="2000" dirty="0">
              <a:latin typeface="Verdana" charset="0"/>
            </a:endParaRPr>
          </a:p>
        </p:txBody>
      </p:sp>
    </p:spTree>
    <p:extLst>
      <p:ext uri="{BB962C8B-B14F-4D97-AF65-F5344CB8AC3E}">
        <p14:creationId xmlns:p14="http://schemas.microsoft.com/office/powerpoint/2010/main" val="2630753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a:t>
            </a:r>
            <a:r>
              <a:rPr lang="en-GB" altLang="en-US" sz="1800" dirty="0">
                <a:solidFill>
                  <a:schemeClr val="bg2">
                    <a:lumMod val="20000"/>
                    <a:lumOff val="80000"/>
                  </a:schemeClr>
                </a:solidFill>
                <a:ea typeface="ＭＳ Ｐゴシック" pitchFamily="34" charset="-128"/>
              </a:rPr>
              <a:t>national forest monitoring </a:t>
            </a:r>
            <a:r>
              <a:rPr lang="en-GB" altLang="en-US" sz="1800" dirty="0" smtClean="0">
                <a:solidFill>
                  <a:schemeClr val="bg2">
                    <a:lumMod val="20000"/>
                    <a:lumOff val="80000"/>
                  </a:schemeClr>
                </a:solidFill>
                <a:ea typeface="ＭＳ Ｐゴシック" pitchFamily="34" charset="-128"/>
              </a:rPr>
              <a:t>system (NFMS) 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How much does CBM cost?</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30188"/>
            <a:ext cx="8662295" cy="840125"/>
          </a:xfrm>
        </p:spPr>
        <p:txBody>
          <a:bodyPr/>
          <a:lstStyle/>
          <a:p>
            <a:pPr eaLnBrk="1" hangingPunct="1">
              <a:defRPr/>
            </a:pPr>
            <a:r>
              <a:rPr lang="es-ES" dirty="0" smtClean="0">
                <a:ea typeface="+mj-ea"/>
              </a:rPr>
              <a:t>Costs of CBM (1/2)</a:t>
            </a:r>
          </a:p>
        </p:txBody>
      </p:sp>
      <p:sp>
        <p:nvSpPr>
          <p:cNvPr id="101380" name="Marcador de texto 3"/>
          <p:cNvSpPr>
            <a:spLocks noGrp="1"/>
          </p:cNvSpPr>
          <p:nvPr>
            <p:ph type="body" sz="quarter" idx="10"/>
          </p:nvPr>
        </p:nvSpPr>
        <p:spPr>
          <a:xfrm>
            <a:off x="158750" y="1184274"/>
            <a:ext cx="8842375" cy="2149475"/>
          </a:xfrm>
        </p:spPr>
        <p:txBody>
          <a:bodyPr/>
          <a:lstStyle/>
          <a:p>
            <a:pPr eaLnBrk="1" hangingPunct="1"/>
            <a:r>
              <a:rPr lang="en-US" altLang="en-US" sz="1800" dirty="0" smtClean="0">
                <a:ea typeface="ＭＳ Ｐゴシック" pitchFamily="34" charset="-128"/>
              </a:rPr>
              <a:t>No references exists for the costs of including CBM in national systems.</a:t>
            </a:r>
          </a:p>
          <a:p>
            <a:pPr eaLnBrk="1" hangingPunct="1"/>
            <a:r>
              <a:rPr lang="en-US" altLang="en-US" sz="1800" dirty="0" smtClean="0">
                <a:ea typeface="ＭＳ Ｐゴシック" pitchFamily="34" charset="-128"/>
              </a:rPr>
              <a:t>In comparison with professional brigades, CBM has higher investment costs, but lower operative costs.</a:t>
            </a:r>
          </a:p>
          <a:p>
            <a:pPr eaLnBrk="1" hangingPunct="1"/>
            <a:endParaRPr lang="es-ES" altLang="en-US" sz="1800" dirty="0" smtClean="0">
              <a:ea typeface="ＭＳ Ｐゴシック" pitchFamily="34" charset="-128"/>
            </a:endParaRPr>
          </a:p>
        </p:txBody>
      </p:sp>
      <p:graphicFrame>
        <p:nvGraphicFramePr>
          <p:cNvPr id="101417" name="Group 41"/>
          <p:cNvGraphicFramePr>
            <a:graphicFrameLocks noGrp="1"/>
          </p:cNvGraphicFramePr>
          <p:nvPr/>
        </p:nvGraphicFramePr>
        <p:xfrm>
          <a:off x="317500" y="3397250"/>
          <a:ext cx="8636000" cy="1809750"/>
        </p:xfrm>
        <a:graphic>
          <a:graphicData uri="http://schemas.openxmlformats.org/drawingml/2006/table">
            <a:tbl>
              <a:tblPr/>
              <a:tblGrid>
                <a:gridCol w="1079500"/>
                <a:gridCol w="1079500"/>
                <a:gridCol w="1079500"/>
                <a:gridCol w="1079500"/>
                <a:gridCol w="1079500"/>
                <a:gridCol w="1079500"/>
                <a:gridCol w="1079500"/>
                <a:gridCol w="1079500"/>
              </a:tblGrid>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 </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Training</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Travel and Accommodation</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Per diem and food</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Equipment</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Salary and Administration</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Total Cost</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rPr>
                        <a:t>Total cost per ha-yr</a:t>
                      </a:r>
                      <a:endParaRPr kumimoji="0" lang="es-ES_tradnl" altLang="en-US" sz="2400" b="1" i="0" u="none" strike="noStrike" cap="none" normalizeH="0" baseline="0" dirty="0" smtClean="0">
                        <a:ln>
                          <a:noFill/>
                        </a:ln>
                        <a:solidFill>
                          <a:srgbClr val="FFFFFF"/>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CBM</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700 (97)</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629 (227)</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769 (108)</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282 (59)</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1344 (333)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3724 (651)</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1.06 (0.33)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Professional</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66 (14)</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4355 (1133)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2992 (972)</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61 (13)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6507 (1033)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13982 (2713)</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3.33 (0.96)</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E7E9EB"/>
                    </a:solidFill>
                  </a:tcPr>
                </a:tc>
              </a:tr>
              <a:tr h="37147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CBM/</a:t>
                      </a:r>
                      <a:r>
                        <a:rPr kumimoji="0" lang="en-GB" altLang="en-US" sz="1400" b="0" i="0" u="none" strike="noStrike" cap="none" normalizeH="0" baseline="0" dirty="0" err="1" smtClean="0">
                          <a:ln>
                            <a:noFill/>
                          </a:ln>
                          <a:solidFill>
                            <a:srgbClr val="000000"/>
                          </a:solidFill>
                          <a:effectLst/>
                          <a:latin typeface="Times New Roman" pitchFamily="18" charset="0"/>
                          <a:ea typeface="MS Mincho" pitchFamily="49" charset="-128"/>
                          <a:cs typeface="Times New Roman" pitchFamily="18" charset="0"/>
                        </a:rPr>
                        <a:t>Prof.</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10.6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0.1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0.3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4.6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0.2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0.3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0.3 </a:t>
                      </a:r>
                      <a:endParaRPr kumimoji="0" lang="es-ES_tradnl" altLang="en-US" sz="2400" b="0" i="0"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endParaRPr>
                    </a:p>
                  </a:txBody>
                  <a:tcPr marL="68580" marR="68580" marT="0" marB="0" horzOverflow="overflow">
                    <a:lnL>
                      <a:noFill/>
                    </a:lnL>
                    <a:lnR>
                      <a:noFill/>
                    </a:lnR>
                    <a:lnT>
                      <a:noFill/>
                    </a:lnT>
                    <a:lnB>
                      <a:noFill/>
                    </a:lnB>
                    <a:lnTlToBr>
                      <a:noFill/>
                    </a:lnTlToBr>
                    <a:lnBlToTr>
                      <a:noFill/>
                    </a:lnBlToTr>
                    <a:solidFill>
                      <a:srgbClr val="CBD0D5"/>
                    </a:solidFill>
                  </a:tcPr>
                </a:tc>
              </a:tr>
            </a:tbl>
          </a:graphicData>
        </a:graphic>
      </p:graphicFrame>
      <p:sp>
        <p:nvSpPr>
          <p:cNvPr id="101415" name="Rectángulo 6"/>
          <p:cNvSpPr>
            <a:spLocks noChangeArrowheads="1"/>
          </p:cNvSpPr>
          <p:nvPr/>
        </p:nvSpPr>
        <p:spPr bwMode="auto">
          <a:xfrm>
            <a:off x="206375" y="5289550"/>
            <a:ext cx="8266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GB" altLang="en-US" dirty="0">
                <a:solidFill>
                  <a:schemeClr val="accent6"/>
                </a:solidFill>
              </a:rPr>
              <a:t>*Data from case studies in India, </a:t>
            </a:r>
            <a:r>
              <a:rPr lang="en-GB" altLang="en-US" dirty="0" smtClean="0">
                <a:solidFill>
                  <a:schemeClr val="accent6"/>
                </a:solidFill>
              </a:rPr>
              <a:t>Tanzania, </a:t>
            </a:r>
            <a:r>
              <a:rPr lang="en-GB" altLang="en-US" dirty="0">
                <a:solidFill>
                  <a:schemeClr val="accent6"/>
                </a:solidFill>
              </a:rPr>
              <a:t>and </a:t>
            </a:r>
            <a:r>
              <a:rPr lang="en-GB" altLang="en-US" dirty="0" smtClean="0">
                <a:solidFill>
                  <a:schemeClr val="accent6"/>
                </a:solidFill>
              </a:rPr>
              <a:t>Madagascar.</a:t>
            </a:r>
          </a:p>
          <a:p>
            <a:r>
              <a:rPr lang="en-GB" altLang="en-US" dirty="0" smtClean="0">
                <a:solidFill>
                  <a:schemeClr val="accent6"/>
                </a:solidFill>
              </a:rPr>
              <a:t>Source: modified Danielsen et </a:t>
            </a:r>
            <a:r>
              <a:rPr lang="en-GB" altLang="en-US" smtClean="0">
                <a:solidFill>
                  <a:schemeClr val="accent6"/>
                </a:solidFill>
              </a:rPr>
              <a:t>al 2011.</a:t>
            </a:r>
            <a:endParaRPr lang="es-ES_tradnl" altLang="en-US" dirty="0">
              <a:solidFill>
                <a:schemeClr val="accent6"/>
              </a:solidFill>
            </a:endParaRPr>
          </a:p>
        </p:txBody>
      </p:sp>
      <p:sp>
        <p:nvSpPr>
          <p:cNvPr id="3" name="Rectangle 2"/>
          <p:cNvSpPr/>
          <p:nvPr/>
        </p:nvSpPr>
        <p:spPr>
          <a:xfrm>
            <a:off x="371475" y="2729210"/>
            <a:ext cx="8448675" cy="369332"/>
          </a:xfrm>
          <a:prstGeom prst="rect">
            <a:avLst/>
          </a:prstGeom>
        </p:spPr>
        <p:txBody>
          <a:bodyPr wrap="square">
            <a:spAutoFit/>
          </a:bodyPr>
          <a:lstStyle/>
          <a:p>
            <a:pPr marL="0" indent="0" eaLnBrk="1" hangingPunct="1">
              <a:buNone/>
            </a:pPr>
            <a:r>
              <a:rPr lang="en-GB" altLang="en-US" dirty="0" smtClean="0">
                <a:solidFill>
                  <a:schemeClr val="accent6"/>
                </a:solidFill>
              </a:rPr>
              <a:t>Table. Monitoring </a:t>
            </a:r>
            <a:r>
              <a:rPr lang="en-GB" altLang="en-US" dirty="0">
                <a:solidFill>
                  <a:schemeClr val="accent6"/>
                </a:solidFill>
              </a:rPr>
              <a:t>costs of CBM and professional brigades </a:t>
            </a:r>
            <a:r>
              <a:rPr lang="en-GB" altLang="en-US" dirty="0" smtClean="0">
                <a:solidFill>
                  <a:schemeClr val="accent6"/>
                </a:solidFill>
              </a:rPr>
              <a:t>(in </a:t>
            </a:r>
            <a:r>
              <a:rPr lang="en-GB" altLang="en-US" dirty="0">
                <a:solidFill>
                  <a:schemeClr val="accent6"/>
                </a:solidFill>
              </a:rPr>
              <a:t>$</a:t>
            </a:r>
            <a:r>
              <a:rPr lang="en-GB" altLang="en-US" dirty="0" smtClean="0">
                <a:solidFill>
                  <a:schemeClr val="accent6"/>
                </a:solidFill>
              </a:rPr>
              <a:t>US)</a:t>
            </a:r>
            <a:endParaRPr lang="es-ES_tradnl" altLang="en-US" dirty="0">
              <a:solidFill>
                <a:schemeClr val="accent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840125"/>
          </a:xfrm>
        </p:spPr>
        <p:txBody>
          <a:bodyPr/>
          <a:lstStyle/>
          <a:p>
            <a:pPr eaLnBrk="1" hangingPunct="1">
              <a:defRPr/>
            </a:pPr>
            <a:r>
              <a:rPr lang="es-ES" dirty="0" smtClean="0">
                <a:ea typeface="+mj-ea"/>
              </a:rPr>
              <a:t>Costs of CBM (2/2)</a:t>
            </a:r>
            <a:endParaRPr lang="es-ES" dirty="0">
              <a:ea typeface="+mj-ea"/>
            </a:endParaRPr>
          </a:p>
        </p:txBody>
      </p:sp>
      <p:sp>
        <p:nvSpPr>
          <p:cNvPr id="103428" name="Marcador de texto 2"/>
          <p:cNvSpPr>
            <a:spLocks noGrp="1"/>
          </p:cNvSpPr>
          <p:nvPr>
            <p:ph type="body" sz="quarter" idx="10"/>
          </p:nvPr>
        </p:nvSpPr>
        <p:spPr>
          <a:xfrm>
            <a:off x="361950" y="1362075"/>
            <a:ext cx="4375150" cy="4321175"/>
          </a:xfrm>
        </p:spPr>
        <p:txBody>
          <a:bodyPr/>
          <a:lstStyle/>
          <a:p>
            <a:pPr eaLnBrk="1" hangingPunct="1">
              <a:lnSpc>
                <a:spcPts val="2100"/>
              </a:lnSpc>
              <a:spcBef>
                <a:spcPct val="0"/>
              </a:spcBef>
            </a:pPr>
            <a:r>
              <a:rPr lang="es-ES" altLang="en-US" sz="2000" dirty="0" smtClean="0">
                <a:ea typeface="ＭＳ Ｐゴシック" pitchFamily="34" charset="-128"/>
              </a:rPr>
              <a:t>Approximate price of equipment for CBM is available online (</a:t>
            </a:r>
            <a:r>
              <a:rPr lang="en-GB" altLang="en-US" sz="2000" dirty="0" smtClean="0">
                <a:ea typeface="ＭＳ Ｐゴシック" pitchFamily="34" charset="-128"/>
              </a:rPr>
              <a:t>e.g., </a:t>
            </a:r>
            <a:r>
              <a:rPr lang="en-GB" altLang="en-US" sz="2000" u="sng" dirty="0" smtClean="0">
                <a:ea typeface="ＭＳ Ｐゴシック" pitchFamily="34" charset="-128"/>
                <a:hlinkClick r:id="rId3"/>
              </a:rPr>
              <a:t>http://www.forestry-suppliers.com/index1.asp</a:t>
            </a:r>
            <a:r>
              <a:rPr lang="en-GB" altLang="en-US" sz="2000" dirty="0" smtClean="0">
                <a:ea typeface="ＭＳ Ｐゴシック" pitchFamily="34" charset="-128"/>
              </a:rPr>
              <a:t>).</a:t>
            </a:r>
          </a:p>
          <a:p>
            <a:pPr eaLnBrk="1" hangingPunct="1">
              <a:lnSpc>
                <a:spcPts val="2100"/>
              </a:lnSpc>
              <a:spcBef>
                <a:spcPct val="0"/>
              </a:spcBef>
            </a:pPr>
            <a:endParaRPr lang="en-GB" altLang="en-US" sz="2000" dirty="0" smtClean="0">
              <a:ea typeface="ＭＳ Ｐゴシック" pitchFamily="34" charset="-128"/>
            </a:endParaRPr>
          </a:p>
          <a:p>
            <a:pPr eaLnBrk="1" hangingPunct="1">
              <a:lnSpc>
                <a:spcPts val="2100"/>
              </a:lnSpc>
              <a:spcBef>
                <a:spcPct val="0"/>
              </a:spcBef>
            </a:pPr>
            <a:r>
              <a:rPr lang="en-GB" altLang="en-US" sz="2000" dirty="0" smtClean="0">
                <a:ea typeface="ＭＳ Ｐゴシック" pitchFamily="34" charset="-128"/>
              </a:rPr>
              <a:t>Costs are provided as unitary prices; brigades may need more than one unit of some equipment.</a:t>
            </a:r>
          </a:p>
          <a:p>
            <a:pPr eaLnBrk="1" hangingPunct="1">
              <a:lnSpc>
                <a:spcPts val="2100"/>
              </a:lnSpc>
              <a:spcBef>
                <a:spcPct val="0"/>
              </a:spcBef>
            </a:pPr>
            <a:endParaRPr lang="en-US" altLang="en-US" sz="2000" dirty="0" smtClean="0">
              <a:ea typeface="ＭＳ Ｐゴシック" pitchFamily="34" charset="-128"/>
            </a:endParaRPr>
          </a:p>
          <a:p>
            <a:pPr eaLnBrk="1" hangingPunct="1">
              <a:lnSpc>
                <a:spcPts val="2100"/>
              </a:lnSpc>
              <a:spcBef>
                <a:spcPct val="0"/>
              </a:spcBef>
            </a:pPr>
            <a:r>
              <a:rPr lang="en-US" altLang="en-US" sz="2000" dirty="0" smtClean="0">
                <a:ea typeface="ＭＳ Ｐゴシック" pitchFamily="34" charset="-128"/>
              </a:rPr>
              <a:t>Capacities and resources needed vary depending on project area, local capacities, and need for external services.</a:t>
            </a:r>
            <a:endParaRPr lang="es-ES_tradnl" altLang="en-US" sz="2000" dirty="0" smtClean="0">
              <a:ea typeface="ＭＳ Ｐゴシック" pitchFamily="34" charset="-128"/>
            </a:endParaRPr>
          </a:p>
        </p:txBody>
      </p:sp>
      <p:graphicFrame>
        <p:nvGraphicFramePr>
          <p:cNvPr id="103513" name="Group 89"/>
          <p:cNvGraphicFramePr>
            <a:graphicFrameLocks noGrp="1"/>
          </p:cNvGraphicFramePr>
          <p:nvPr>
            <p:extLst>
              <p:ext uri="{D42A27DB-BD31-4B8C-83A1-F6EECF244321}">
                <p14:modId xmlns:p14="http://schemas.microsoft.com/office/powerpoint/2010/main" val="3687917547"/>
              </p:ext>
            </p:extLst>
          </p:nvPr>
        </p:nvGraphicFramePr>
        <p:xfrm>
          <a:off x="4846638" y="542925"/>
          <a:ext cx="3976687" cy="5384801"/>
        </p:xfrm>
        <a:graphic>
          <a:graphicData uri="http://schemas.openxmlformats.org/drawingml/2006/table">
            <a:tbl>
              <a:tblPr/>
              <a:tblGrid>
                <a:gridCol w="1131887"/>
                <a:gridCol w="2027238"/>
                <a:gridCol w="817562"/>
              </a:tblGrid>
              <a:tr h="236125">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1" i="0" u="none" strike="noStrike" cap="none" normalizeH="0" baseline="0" dirty="0" smtClean="0">
                          <a:ln>
                            <a:noFill/>
                          </a:ln>
                          <a:solidFill>
                            <a:srgbClr val="FFFFFF"/>
                          </a:solidFill>
                          <a:effectLst/>
                          <a:latin typeface="Times New Roman" pitchFamily="18" charset="0"/>
                          <a:ea typeface="ＭＳ Ｐゴシック" pitchFamily="34" charset="-128"/>
                          <a:cs typeface="Times New Roman" pitchFamily="18" charset="0"/>
                        </a:rPr>
                        <a:t>Type</a:t>
                      </a:r>
                    </a:p>
                  </a:txBody>
                  <a:tcPr marT="45717" marB="45717"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ea typeface="MS ??"/>
                          <a:cs typeface="Times New Roman" pitchFamily="18" charset="0"/>
                        </a:rPr>
                        <a:t>Equipment</a:t>
                      </a:r>
                      <a:endParaRPr kumimoji="0" lang="es-ES_tradnl"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Times New Roman" pitchFamily="18" charset="0"/>
                          <a:ea typeface="MS ??"/>
                          <a:cs typeface="Times New Roman" pitchFamily="18" charset="0"/>
                        </a:rPr>
                        <a:t>$USD*</a:t>
                      </a:r>
                      <a:endParaRPr kumimoji="0" lang="es-ES_tradnl" altLang="en-US" sz="1200" b="1" i="0" u="none" strike="noStrike" cap="none" normalizeH="0" baseline="0" dirty="0" smtClean="0">
                        <a:ln>
                          <a:noFill/>
                        </a:ln>
                        <a:solidFill>
                          <a:srgbClr val="FFFFFF"/>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PGIS</a:t>
                      </a:r>
                    </a:p>
                  </a:txBody>
                  <a:tcPr marT="45717" marB="45717"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Computer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&gt;$200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GIS Software (iCMTGIS)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GPS/Smartphone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Printer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$200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Plotter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$1300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Forest Inv.</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Graduated Ropes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$30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Clinometer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Compass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$20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Digital Camera</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Drone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$300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Portable LiDAR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$26000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Diametric Tape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$45</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Caliper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&gt;$30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Relascope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Cajanus Tube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Densiometer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Collection of soil (probe)</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Cylinder for bulk density</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Increment Borer (Pressler)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Water</a:t>
                      </a: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Infiltrometer</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$300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Water Quality Kit</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$600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Pluviometers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$300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Biodiversity</a:t>
                      </a: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Camera traps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$250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Throw Nets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Mist nets (birds)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$100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CBD0D5"/>
                    </a:solidFill>
                  </a:tcPr>
                </a:tc>
              </a:tr>
              <a:tr h="198026">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l" defTabSz="914400" rtl="0" eaLnBrk="1" fontAlgn="base" latinLnBrk="0" hangingPunct="1">
                        <a:lnSpc>
                          <a:spcPct val="50000"/>
                        </a:lnSpc>
                        <a:spcBef>
                          <a:spcPct val="0"/>
                        </a:spcBef>
                        <a:spcAft>
                          <a:spcPct val="0"/>
                        </a:spcAft>
                        <a:buClrTx/>
                        <a:buSzTx/>
                        <a:buFontTx/>
                        <a:buNone/>
                        <a:tabLst/>
                      </a:pPr>
                      <a:endParaRPr kumimoji="0" lang="es-ES" altLang="en-US" sz="12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T="45717" marB="45717"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Aquatic nets</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c>
                  <a:txBody>
                    <a:bodyPr/>
                    <a:lstStyle>
                      <a:lvl1pPr eaLnBrk="0" hangingPunct="0">
                        <a:lnSpc>
                          <a:spcPts val="2500"/>
                        </a:lnSpc>
                        <a:spcBef>
                          <a:spcPts val="1200"/>
                        </a:spcBef>
                        <a:buClr>
                          <a:schemeClr val="bg2"/>
                        </a:buClr>
                        <a:buSzPct val="140000"/>
                        <a:buFont typeface="Wingdings" pitchFamily="2" charset="2"/>
                        <a:defRPr sz="2000">
                          <a:solidFill>
                            <a:schemeClr val="bg2"/>
                          </a:solidFill>
                          <a:latin typeface="Verdana" pitchFamily="34" charset="0"/>
                          <a:ea typeface="ＭＳ Ｐゴシック" pitchFamily="34" charset="-128"/>
                        </a:defRPr>
                      </a:lvl1pPr>
                      <a:lvl2pPr marL="742950" indent="-285750" eaLnBrk="0" hangingPunct="0">
                        <a:lnSpc>
                          <a:spcPts val="2500"/>
                        </a:lnSpc>
                        <a:spcBef>
                          <a:spcPts val="1000"/>
                        </a:spcBef>
                        <a:buClr>
                          <a:schemeClr val="bg2"/>
                        </a:buClr>
                        <a:buSzPct val="115000"/>
                        <a:buFont typeface="Verdana" pitchFamily="34" charset="0"/>
                        <a:defRPr sz="2000">
                          <a:solidFill>
                            <a:schemeClr val="bg2"/>
                          </a:solidFill>
                          <a:latin typeface="Verdana" pitchFamily="34" charset="0"/>
                          <a:ea typeface="ＭＳ Ｐゴシック" pitchFamily="34" charset="-128"/>
                        </a:defRPr>
                      </a:lvl2pPr>
                      <a:lvl3pPr marL="1143000" indent="-228600" eaLnBrk="0" hangingPunct="0">
                        <a:lnSpc>
                          <a:spcPts val="2500"/>
                        </a:lnSpc>
                        <a:spcBef>
                          <a:spcPts val="1000"/>
                        </a:spcBef>
                        <a:buSzPct val="115000"/>
                        <a:buFont typeface="Verdana" pitchFamily="34" charset="0"/>
                        <a:defRPr sz="2000">
                          <a:solidFill>
                            <a:schemeClr val="bg2"/>
                          </a:solidFill>
                          <a:latin typeface="Verdana" pitchFamily="34" charset="0"/>
                          <a:ea typeface="ＭＳ Ｐゴシック" pitchFamily="34" charset="-128"/>
                        </a:defRPr>
                      </a:lvl3pPr>
                      <a:lvl4pPr marL="16002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4pPr>
                      <a:lvl5pPr marL="2057400" indent="-228600" eaLnBrk="0" hangingPunct="0">
                        <a:lnSpc>
                          <a:spcPts val="2500"/>
                        </a:lnSpc>
                        <a:spcBef>
                          <a:spcPct val="20000"/>
                        </a:spcBef>
                        <a:buSzPct val="115000"/>
                        <a:buFont typeface="Verdana" pitchFamily="34" charset="0"/>
                        <a:defRPr sz="2000">
                          <a:solidFill>
                            <a:schemeClr val="bg2"/>
                          </a:solidFill>
                          <a:latin typeface="Verdana" pitchFamily="34" charset="0"/>
                          <a:ea typeface="ＭＳ Ｐゴシック" pitchFamily="34" charset="-128"/>
                        </a:defRPr>
                      </a:lvl5pPr>
                      <a:lvl6pPr marL="25146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6pPr>
                      <a:lvl7pPr marL="29718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7pPr>
                      <a:lvl8pPr marL="34290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8pPr>
                      <a:lvl9pPr marL="3886200" indent="-228600" eaLnBrk="0" fontAlgn="base" hangingPunct="0">
                        <a:lnSpc>
                          <a:spcPts val="2500"/>
                        </a:lnSpc>
                        <a:spcBef>
                          <a:spcPct val="20000"/>
                        </a:spcBef>
                        <a:spcAft>
                          <a:spcPct val="0"/>
                        </a:spcAft>
                        <a:buSzPct val="115000"/>
                        <a:buFont typeface="Verdana" pitchFamily="34" charset="0"/>
                        <a:defRPr sz="2000">
                          <a:solidFill>
                            <a:schemeClr val="bg2"/>
                          </a:solidFill>
                          <a:latin typeface="Verdana" pitchFamily="34" charset="0"/>
                          <a:ea typeface="ＭＳ Ｐゴシック" pitchFamily="34" charset="-128"/>
                        </a:defRPr>
                      </a:lvl9pPr>
                    </a:lstStyle>
                    <a:p>
                      <a:pPr marL="0" marR="0" lvl="0" indent="0" algn="ctr" defTabSz="914400" rtl="0" eaLnBrk="1" fontAlgn="base" latinLnBrk="0" hangingPunct="1">
                        <a:lnSpc>
                          <a:spcPct val="5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Times New Roman" pitchFamily="18" charset="0"/>
                          <a:ea typeface="MS ??"/>
                          <a:cs typeface="Times New Roman" pitchFamily="18" charset="0"/>
                        </a:rPr>
                        <a:t>$50</a:t>
                      </a:r>
                      <a:endParaRPr kumimoji="0" lang="es-ES_tradnl" altLang="en-US" sz="12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E7E9EB"/>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altLang="en-US" dirty="0" smtClean="0">
                <a:latin typeface="Verdana" pitchFamily="34" charset="0"/>
              </a:rPr>
              <a:t>Outline of the lecture</a:t>
            </a:r>
          </a:p>
        </p:txBody>
      </p:sp>
      <p:sp>
        <p:nvSpPr>
          <p:cNvPr id="29700" name="Tijdelijke aanduiding voor tekst 2"/>
          <p:cNvSpPr>
            <a:spLocks noGrp="1"/>
          </p:cNvSpPr>
          <p:nvPr>
            <p:ph type="body" sz="quarter" idx="10"/>
          </p:nvPr>
        </p:nvSpPr>
        <p:spPr>
          <a:xfrm>
            <a:off x="420688" y="1485899"/>
            <a:ext cx="8521700" cy="4057651"/>
          </a:xfrm>
        </p:spPr>
        <p:txBody>
          <a:bodyPr/>
          <a:lstStyle/>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Why CBM should be part of national monitoring for REDD+</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CBM can relate to the national </a:t>
            </a:r>
            <a:r>
              <a:rPr lang="en-GB" altLang="en-US" sz="1800" dirty="0">
                <a:solidFill>
                  <a:schemeClr val="bg2">
                    <a:lumMod val="20000"/>
                    <a:lumOff val="80000"/>
                  </a:schemeClr>
                </a:solidFill>
                <a:ea typeface="ＭＳ Ｐゴシック" pitchFamily="34" charset="-128"/>
              </a:rPr>
              <a:t>forest monitoring system (NFMS) </a:t>
            </a:r>
            <a:r>
              <a:rPr lang="en-GB" altLang="en-US" sz="1800" dirty="0" smtClean="0">
                <a:solidFill>
                  <a:schemeClr val="bg2">
                    <a:lumMod val="20000"/>
                    <a:lumOff val="80000"/>
                  </a:schemeClr>
                </a:solidFill>
                <a:ea typeface="ＭＳ Ｐゴシック" pitchFamily="34" charset="-128"/>
              </a:rPr>
              <a:t>and national monitoring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Setting up protocols for CBM</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Monitoring other (noncarbon) variables</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to feed local data into a national database</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Other issues: verification and the basis of benefit sharing</a:t>
            </a:r>
          </a:p>
          <a:p>
            <a:pPr marL="457200" indent="-457200" eaLnBrk="1" hangingPunct="1">
              <a:lnSpc>
                <a:spcPct val="100000"/>
              </a:lnSpc>
              <a:buClr>
                <a:schemeClr val="bg2">
                  <a:lumMod val="20000"/>
                  <a:lumOff val="80000"/>
                </a:schemeClr>
              </a:buClr>
              <a:buSzPct val="100000"/>
              <a:buFont typeface="Verdana" pitchFamily="34" charset="0"/>
              <a:buAutoNum type="arabicPeriod"/>
            </a:pPr>
            <a:r>
              <a:rPr lang="en-GB" altLang="en-US" sz="1800" dirty="0" smtClean="0">
                <a:solidFill>
                  <a:schemeClr val="bg2">
                    <a:lumMod val="20000"/>
                    <a:lumOff val="80000"/>
                  </a:schemeClr>
                </a:solidFill>
                <a:ea typeface="ＭＳ Ｐゴシック" pitchFamily="34" charset="-128"/>
              </a:rPr>
              <a:t>How much does CBM cost?</a:t>
            </a:r>
          </a:p>
          <a:p>
            <a:pPr marL="457200" indent="-457200" eaLnBrk="1" hangingPunct="1">
              <a:lnSpc>
                <a:spcPct val="100000"/>
              </a:lnSpc>
              <a:buSzPct val="100000"/>
              <a:buFont typeface="Verdana" pitchFamily="34" charset="0"/>
              <a:buAutoNum type="arabicPeriod"/>
            </a:pPr>
            <a:r>
              <a:rPr lang="en-GB" altLang="en-US" sz="1800" b="1" dirty="0" smtClean="0">
                <a:ea typeface="ＭＳ Ｐゴシック" pitchFamily="34" charset="-128"/>
              </a:rPr>
              <a:t>Planning a national CBM monitoring exercise</a:t>
            </a:r>
          </a:p>
          <a:p>
            <a:pPr marL="457200" indent="-457200" eaLnBrk="1" hangingPunct="1">
              <a:lnSpc>
                <a:spcPct val="100000"/>
              </a:lnSpc>
              <a:buSzPct val="100000"/>
              <a:buFont typeface="Verdana" pitchFamily="34" charset="0"/>
              <a:buAutoNum type="arabicPeriod"/>
            </a:pPr>
            <a:endParaRPr lang="en-GB" altLang="en-US" sz="1800" dirty="0" smtClean="0">
              <a:ea typeface="ＭＳ Ｐゴシック" pitchFamily="34" charset="-128"/>
            </a:endParaRPr>
          </a:p>
        </p:txBody>
      </p:sp>
    </p:spTree>
    <p:extLst>
      <p:ext uri="{BB962C8B-B14F-4D97-AF65-F5344CB8AC3E}">
        <p14:creationId xmlns:p14="http://schemas.microsoft.com/office/powerpoint/2010/main" val="1909592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1642" y="232980"/>
            <a:ext cx="8442796" cy="840125"/>
          </a:xfrm>
        </p:spPr>
        <p:txBody>
          <a:bodyPr/>
          <a:lstStyle/>
          <a:p>
            <a:pPr eaLnBrk="1" hangingPunct="1">
              <a:defRPr/>
            </a:pPr>
            <a:r>
              <a:rPr lang="en-GB" dirty="0" smtClean="0">
                <a:ea typeface="+mj-ea"/>
              </a:rPr>
              <a:t>Planning a national CBM exercise</a:t>
            </a:r>
            <a:endParaRPr lang="es-ES" dirty="0" smtClean="0">
              <a:ea typeface="+mj-ea"/>
            </a:endParaRPr>
          </a:p>
        </p:txBody>
      </p:sp>
      <p:sp>
        <p:nvSpPr>
          <p:cNvPr id="56325" name="Marcador de texto 2"/>
          <p:cNvSpPr>
            <a:spLocks noGrp="1"/>
          </p:cNvSpPr>
          <p:nvPr>
            <p:ph type="body" sz="quarter" idx="4294967295"/>
          </p:nvPr>
        </p:nvSpPr>
        <p:spPr>
          <a:xfrm>
            <a:off x="676894" y="1352550"/>
            <a:ext cx="7430469" cy="4048125"/>
          </a:xfrm>
        </p:spPr>
        <p:txBody>
          <a:bodyPr/>
          <a:lstStyle/>
          <a:p>
            <a:pPr eaLnBrk="1" hangingPunct="1">
              <a:lnSpc>
                <a:spcPct val="100000"/>
              </a:lnSpc>
              <a:buFont typeface="Wingdings" charset="0"/>
              <a:buChar char="§"/>
              <a:defRPr/>
            </a:pPr>
            <a:r>
              <a:rPr lang="en-US" dirty="0" smtClean="0">
                <a:latin typeface="Verdana" charset="0"/>
              </a:rPr>
              <a:t>Requirements:</a:t>
            </a:r>
            <a:endParaRPr lang="es-ES_tradnl"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To define responsibilities for relevant actors</a:t>
            </a:r>
            <a:endParaRPr lang="en-GB" sz="2000"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Training </a:t>
            </a:r>
            <a:r>
              <a:rPr lang="en-GB" sz="2000" dirty="0">
                <a:latin typeface="Verdana" charset="0"/>
              </a:rPr>
              <a:t>and </a:t>
            </a:r>
            <a:r>
              <a:rPr lang="en-US" sz="2000" dirty="0" smtClean="0">
                <a:latin typeface="Verdana" charset="0"/>
              </a:rPr>
              <a:t>equipping</a:t>
            </a:r>
            <a:r>
              <a:rPr lang="en-GB" sz="2000" dirty="0" smtClean="0">
                <a:latin typeface="Verdana" charset="0"/>
              </a:rPr>
              <a:t> brigades</a:t>
            </a:r>
          </a:p>
          <a:p>
            <a:pPr marL="744538" lvl="1" indent="-346075" eaLnBrk="1" hangingPunct="1">
              <a:lnSpc>
                <a:spcPct val="100000"/>
              </a:lnSpc>
              <a:buFont typeface="Verdana" charset="0"/>
              <a:buChar char="●"/>
              <a:defRPr/>
            </a:pPr>
            <a:r>
              <a:rPr lang="en-GB" sz="2000" dirty="0" smtClean="0">
                <a:latin typeface="Verdana" charset="0"/>
              </a:rPr>
              <a:t>Data </a:t>
            </a:r>
            <a:r>
              <a:rPr lang="en-GB" sz="2000" dirty="0">
                <a:latin typeface="Verdana" charset="0"/>
              </a:rPr>
              <a:t>g</a:t>
            </a:r>
            <a:r>
              <a:rPr lang="en-GB" sz="2000" dirty="0" smtClean="0">
                <a:latin typeface="Verdana" charset="0"/>
              </a:rPr>
              <a:t>athering</a:t>
            </a:r>
            <a:endParaRPr lang="en-GB" sz="2000" dirty="0">
              <a:latin typeface="Verdana" charset="0"/>
            </a:endParaRPr>
          </a:p>
          <a:p>
            <a:pPr marL="744538" lvl="1" indent="-346075" eaLnBrk="1" hangingPunct="1">
              <a:lnSpc>
                <a:spcPct val="100000"/>
              </a:lnSpc>
              <a:buFont typeface="Verdana" charset="0"/>
              <a:buChar char="●"/>
              <a:defRPr/>
            </a:pPr>
            <a:r>
              <a:rPr lang="en-GB" sz="2000" dirty="0" smtClean="0">
                <a:latin typeface="Verdana" charset="0"/>
              </a:rPr>
              <a:t>Data storage and communication</a:t>
            </a:r>
          </a:p>
          <a:p>
            <a:pPr marL="744538" lvl="1" indent="-346075" eaLnBrk="1" hangingPunct="1">
              <a:lnSpc>
                <a:spcPct val="100000"/>
              </a:lnSpc>
              <a:buFont typeface="Verdana" charset="0"/>
              <a:buChar char="●"/>
              <a:defRPr/>
            </a:pPr>
            <a:r>
              <a:rPr lang="en-GB" sz="2000" dirty="0" smtClean="0">
                <a:latin typeface="Verdana" charset="0"/>
              </a:rPr>
              <a:t>Data analysis and interpretation</a:t>
            </a:r>
          </a:p>
          <a:p>
            <a:pPr marL="744538" lvl="1" indent="-346075" eaLnBrk="1" hangingPunct="1">
              <a:lnSpc>
                <a:spcPct val="100000"/>
              </a:lnSpc>
              <a:buFont typeface="Verdana" charset="0"/>
              <a:buChar char="●"/>
              <a:defRPr/>
            </a:pPr>
            <a:r>
              <a:rPr lang="en-GB" sz="2000" dirty="0" smtClean="0">
                <a:latin typeface="Verdana" charset="0"/>
              </a:rPr>
              <a:t>Reporting</a:t>
            </a:r>
          </a:p>
          <a:p>
            <a:pPr marL="744538" lvl="1" indent="-346075" eaLnBrk="1" hangingPunct="1">
              <a:lnSpc>
                <a:spcPct val="100000"/>
              </a:lnSpc>
              <a:buFont typeface="Verdana" charset="0"/>
              <a:buChar char="●"/>
              <a:defRPr/>
            </a:pPr>
            <a:r>
              <a:rPr lang="en-GB" sz="2000" dirty="0" smtClean="0">
                <a:latin typeface="Verdana" charset="0"/>
              </a:rPr>
              <a:t>Verification</a:t>
            </a:r>
            <a:endParaRPr lang="es-ES_tradnl" sz="2000" dirty="0">
              <a:latin typeface="Verdana"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1006184"/>
          </a:xfrm>
        </p:spPr>
        <p:txBody>
          <a:bodyPr/>
          <a:lstStyle/>
          <a:p>
            <a:pPr eaLnBrk="1" hangingPunct="1">
              <a:lnSpc>
                <a:spcPct val="100000"/>
              </a:lnSpc>
              <a:defRPr/>
            </a:pPr>
            <a:r>
              <a:rPr lang="es-ES" sz="2800" dirty="0" smtClean="0">
                <a:ea typeface="+mj-ea"/>
              </a:rPr>
              <a:t>Summary of steps to set up CBM schemes (1/4) </a:t>
            </a:r>
            <a:endParaRPr lang="es-ES" sz="2800" dirty="0">
              <a:ea typeface="+mj-ea"/>
            </a:endParaRPr>
          </a:p>
        </p:txBody>
      </p:sp>
      <p:sp>
        <p:nvSpPr>
          <p:cNvPr id="107524" name="Marcador de texto 2"/>
          <p:cNvSpPr>
            <a:spLocks noGrp="1"/>
          </p:cNvSpPr>
          <p:nvPr>
            <p:ph type="body" sz="quarter" idx="10"/>
          </p:nvPr>
        </p:nvSpPr>
        <p:spPr>
          <a:xfrm>
            <a:off x="257175" y="1377101"/>
            <a:ext cx="8610600" cy="4746175"/>
          </a:xfrm>
        </p:spPr>
        <p:txBody>
          <a:bodyPr/>
          <a:lstStyle/>
          <a:p>
            <a:pPr marL="0" indent="0" eaLnBrk="1" hangingPunct="1">
              <a:lnSpc>
                <a:spcPct val="100000"/>
              </a:lnSpc>
              <a:spcBef>
                <a:spcPct val="0"/>
              </a:spcBef>
              <a:spcAft>
                <a:spcPts val="1800"/>
              </a:spcAft>
              <a:buFont typeface="Wingdings" pitchFamily="2" charset="2"/>
              <a:buNone/>
            </a:pPr>
            <a:r>
              <a:rPr lang="en-GB" altLang="en-US" sz="1800" b="1" dirty="0" smtClean="0">
                <a:ea typeface="ＭＳ Ｐゴシック" pitchFamily="34" charset="-128"/>
              </a:rPr>
              <a:t>Planning and training</a:t>
            </a:r>
            <a:endParaRPr lang="es-ES_tradnl" altLang="en-US" sz="1800" b="1" dirty="0" smtClean="0">
              <a:ea typeface="ＭＳ Ｐゴシック" pitchFamily="34" charset="-128"/>
            </a:endParaRPr>
          </a:p>
          <a:p>
            <a:pPr eaLnBrk="1" hangingPunct="1">
              <a:lnSpc>
                <a:spcPct val="100000"/>
              </a:lnSpc>
              <a:spcBef>
                <a:spcPct val="0"/>
              </a:spcBef>
              <a:spcAft>
                <a:spcPts val="1800"/>
              </a:spcAft>
            </a:pPr>
            <a:r>
              <a:rPr lang="en-GB" altLang="en-US" sz="1800" dirty="0" smtClean="0">
                <a:ea typeface="ＭＳ Ｐゴシック" pitchFamily="34" charset="-128"/>
              </a:rPr>
              <a:t>Identify activities to be implemented:</a:t>
            </a:r>
          </a:p>
          <a:p>
            <a:pPr marL="1073150" lvl="1" indent="-342900" eaLnBrk="1" hangingPunct="1">
              <a:lnSpc>
                <a:spcPct val="100000"/>
              </a:lnSpc>
              <a:spcBef>
                <a:spcPct val="0"/>
              </a:spcBef>
              <a:spcAft>
                <a:spcPts val="1800"/>
              </a:spcAft>
            </a:pPr>
            <a:r>
              <a:rPr lang="en-GB" altLang="en-US" sz="1600" dirty="0" smtClean="0">
                <a:ea typeface="ＭＳ Ｐゴシック" pitchFamily="34" charset="-128"/>
              </a:rPr>
              <a:t>How can implementation and results be documented?</a:t>
            </a:r>
            <a:endParaRPr lang="es-ES_tradnl" altLang="en-US" sz="1600" dirty="0" smtClean="0">
              <a:ea typeface="ＭＳ Ｐゴシック" pitchFamily="34" charset="-128"/>
            </a:endParaRPr>
          </a:p>
          <a:p>
            <a:pPr eaLnBrk="1" hangingPunct="1">
              <a:lnSpc>
                <a:spcPct val="100000"/>
              </a:lnSpc>
              <a:spcBef>
                <a:spcPct val="0"/>
              </a:spcBef>
              <a:spcAft>
                <a:spcPts val="1800"/>
              </a:spcAft>
            </a:pPr>
            <a:r>
              <a:rPr lang="en-GB" altLang="en-US" sz="1800" dirty="0" smtClean="0">
                <a:ea typeface="ＭＳ Ｐゴシック" pitchFamily="34" charset="-128"/>
              </a:rPr>
              <a:t>Create a GIS and participatory GIS scheme with skills, infrastructure, and resources needed for analysis: satellite images, software, local data on soil, climatology, administrative limits, ownership, vegetation types, etc.</a:t>
            </a:r>
            <a:endParaRPr lang="es-ES_tradnl" altLang="en-US" sz="1800" dirty="0" smtClean="0">
              <a:ea typeface="ＭＳ Ｐゴシック" pitchFamily="34" charset="-128"/>
            </a:endParaRPr>
          </a:p>
          <a:p>
            <a:pPr eaLnBrk="1" hangingPunct="1">
              <a:lnSpc>
                <a:spcPct val="100000"/>
              </a:lnSpc>
              <a:spcBef>
                <a:spcPct val="0"/>
              </a:spcBef>
              <a:spcAft>
                <a:spcPts val="1800"/>
              </a:spcAft>
            </a:pPr>
            <a:r>
              <a:rPr lang="en-GB" altLang="en-US" sz="1800" dirty="0" smtClean="0">
                <a:ea typeface="ＭＳ Ｐゴシック" pitchFamily="34" charset="-128"/>
              </a:rPr>
              <a:t>Create forest stratification: by vegetation types and management practices:</a:t>
            </a:r>
          </a:p>
          <a:p>
            <a:pPr marL="1073150" lvl="1" indent="-342900" eaLnBrk="1" hangingPunct="1">
              <a:lnSpc>
                <a:spcPct val="100000"/>
              </a:lnSpc>
              <a:spcBef>
                <a:spcPct val="0"/>
              </a:spcBef>
              <a:spcAft>
                <a:spcPts val="1800"/>
              </a:spcAft>
            </a:pPr>
            <a:r>
              <a:rPr lang="en-GB" altLang="en-US" sz="1600" dirty="0" smtClean="0">
                <a:ea typeface="ＭＳ Ｐゴシック" pitchFamily="34" charset="-128"/>
              </a:rPr>
              <a:t>Need to perform historical analysis? Need to do drivers assessment?</a:t>
            </a:r>
            <a:endParaRPr lang="es-ES_tradnl" altLang="en-US" sz="1600" dirty="0" smtClean="0">
              <a:ea typeface="ＭＳ Ｐゴシック" pitchFamily="34" charset="-128"/>
            </a:endParaRPr>
          </a:p>
          <a:p>
            <a:pPr eaLnBrk="1" hangingPunct="1">
              <a:lnSpc>
                <a:spcPct val="100000"/>
              </a:lnSpc>
              <a:spcBef>
                <a:spcPct val="0"/>
              </a:spcBef>
              <a:spcAft>
                <a:spcPts val="1800"/>
              </a:spcAft>
            </a:pPr>
            <a:r>
              <a:rPr lang="en-GB" altLang="en-US" sz="1800" dirty="0" smtClean="0">
                <a:ea typeface="ＭＳ Ｐゴシック" pitchFamily="34" charset="-128"/>
              </a:rPr>
              <a:t>Local land-use plans: </a:t>
            </a:r>
            <a:r>
              <a:rPr lang="en-US" altLang="en-US" sz="1800" dirty="0" smtClean="0">
                <a:ea typeface="ＭＳ Ｐゴシック" pitchFamily="34" charset="-128"/>
              </a:rPr>
              <a:t>Analyze</a:t>
            </a:r>
            <a:r>
              <a:rPr lang="en-GB" altLang="en-US" sz="1800" dirty="0" smtClean="0">
                <a:ea typeface="ＭＳ Ｐゴシック" pitchFamily="34" charset="-128"/>
              </a:rPr>
              <a:t> scenarios, including carbon accounting (baseline).</a:t>
            </a:r>
            <a:endParaRPr lang="es-ES"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Marcador de texto 2"/>
          <p:cNvSpPr>
            <a:spLocks noGrp="1"/>
          </p:cNvSpPr>
          <p:nvPr>
            <p:ph type="body" sz="quarter" idx="10"/>
          </p:nvPr>
        </p:nvSpPr>
        <p:spPr>
          <a:xfrm>
            <a:off x="166688" y="1305485"/>
            <a:ext cx="8834437" cy="4289425"/>
          </a:xfrm>
        </p:spPr>
        <p:txBody>
          <a:bodyPr/>
          <a:lstStyle/>
          <a:p>
            <a:pPr marL="0" indent="0" eaLnBrk="1" hangingPunct="1">
              <a:lnSpc>
                <a:spcPct val="100000"/>
              </a:lnSpc>
              <a:spcBef>
                <a:spcPct val="0"/>
              </a:spcBef>
              <a:spcAft>
                <a:spcPts val="2400"/>
              </a:spcAft>
              <a:buFont typeface="Wingdings" pitchFamily="2" charset="2"/>
              <a:buNone/>
            </a:pPr>
            <a:r>
              <a:rPr lang="en-GB" altLang="en-US" sz="2000" b="1" dirty="0" smtClean="0">
                <a:ea typeface="ＭＳ Ｐゴシック" pitchFamily="34" charset="-128"/>
              </a:rPr>
              <a:t>Planning and training (cont.)</a:t>
            </a:r>
            <a:endParaRPr lang="es-ES_tradnl" altLang="en-US" sz="2000" b="1" dirty="0" smtClean="0">
              <a:ea typeface="ＭＳ Ｐゴシック" pitchFamily="34" charset="-128"/>
            </a:endParaRPr>
          </a:p>
          <a:p>
            <a:pPr eaLnBrk="1" hangingPunct="1">
              <a:lnSpc>
                <a:spcPct val="100000"/>
              </a:lnSpc>
              <a:spcBef>
                <a:spcPct val="0"/>
              </a:spcBef>
              <a:spcAft>
                <a:spcPts val="2400"/>
              </a:spcAft>
            </a:pPr>
            <a:r>
              <a:rPr lang="en-GB" altLang="en-US" sz="2000" dirty="0" smtClean="0">
                <a:ea typeface="ＭＳ Ｐゴシック" pitchFamily="34" charset="-128"/>
              </a:rPr>
              <a:t>Describe activities and practices to be implemented (and their impact on carbon). Define reservoirs and GHG to be monitored.</a:t>
            </a:r>
            <a:endParaRPr lang="es-ES_tradnl" altLang="en-US" sz="2000" dirty="0" smtClean="0">
              <a:ea typeface="ＭＳ Ｐゴシック" pitchFamily="34" charset="-128"/>
            </a:endParaRPr>
          </a:p>
          <a:p>
            <a:pPr eaLnBrk="1" hangingPunct="1">
              <a:lnSpc>
                <a:spcPct val="100000"/>
              </a:lnSpc>
              <a:spcBef>
                <a:spcPct val="0"/>
              </a:spcBef>
              <a:spcAft>
                <a:spcPts val="2400"/>
              </a:spcAft>
            </a:pPr>
            <a:r>
              <a:rPr lang="en-GB" altLang="en-US" sz="2000" dirty="0" smtClean="0">
                <a:ea typeface="ＭＳ Ｐゴシック" pitchFamily="34" charset="-128"/>
              </a:rPr>
              <a:t>Identify indicators/variables to be monitored at local and regional levels as part of implementation.</a:t>
            </a:r>
          </a:p>
          <a:p>
            <a:pPr eaLnBrk="1" hangingPunct="1">
              <a:lnSpc>
                <a:spcPct val="100000"/>
              </a:lnSpc>
              <a:spcBef>
                <a:spcPct val="0"/>
              </a:spcBef>
              <a:spcAft>
                <a:spcPts val="2400"/>
              </a:spcAft>
            </a:pPr>
            <a:r>
              <a:rPr lang="en-GB" altLang="en-US" sz="2000" dirty="0" smtClean="0">
                <a:ea typeface="ＭＳ Ｐゴシック" pitchFamily="34" charset="-128"/>
              </a:rPr>
              <a:t>Define methods for carbon accounting and protocols for data gathering. Define frequency for gathering and reporting.</a:t>
            </a:r>
            <a:endParaRPr lang="es-ES_tradnl" altLang="en-US" sz="2000" dirty="0" smtClean="0">
              <a:ea typeface="ＭＳ Ｐゴシック" pitchFamily="34" charset="-128"/>
            </a:endParaRPr>
          </a:p>
          <a:p>
            <a:pPr eaLnBrk="1" hangingPunct="1">
              <a:lnSpc>
                <a:spcPct val="100000"/>
              </a:lnSpc>
              <a:spcBef>
                <a:spcPct val="0"/>
              </a:spcBef>
              <a:spcAft>
                <a:spcPts val="2400"/>
              </a:spcAft>
            </a:pPr>
            <a:r>
              <a:rPr lang="en-GB" altLang="en-US" sz="2000" dirty="0" smtClean="0">
                <a:ea typeface="ＭＳ Ｐゴシック" pitchFamily="34" charset="-128"/>
              </a:rPr>
              <a:t>Assess needs and capacities required. Conduct training and capacity building.</a:t>
            </a:r>
            <a:endParaRPr lang="es-ES_tradnl" altLang="en-US" sz="2000" dirty="0" smtClean="0">
              <a:ea typeface="ＭＳ Ｐゴシック" pitchFamily="34" charset="-128"/>
            </a:endParaRPr>
          </a:p>
          <a:p>
            <a:pPr marL="0" indent="0" eaLnBrk="1" hangingPunct="1">
              <a:lnSpc>
                <a:spcPct val="100000"/>
              </a:lnSpc>
              <a:spcBef>
                <a:spcPct val="0"/>
              </a:spcBef>
              <a:spcAft>
                <a:spcPts val="2400"/>
              </a:spcAft>
            </a:pPr>
            <a:endParaRPr lang="es-ES" altLang="en-US" sz="2000" dirty="0" smtClean="0">
              <a:ea typeface="ＭＳ Ｐゴシック" pitchFamily="34" charset="-128"/>
            </a:endParaRPr>
          </a:p>
        </p:txBody>
      </p:sp>
      <p:sp>
        <p:nvSpPr>
          <p:cNvPr id="4" name="Título 1"/>
          <p:cNvSpPr>
            <a:spLocks noGrp="1"/>
          </p:cNvSpPr>
          <p:nvPr>
            <p:ph type="title"/>
          </p:nvPr>
        </p:nvSpPr>
        <p:spPr>
          <a:xfrm>
            <a:off x="491642" y="230188"/>
            <a:ext cx="8442796" cy="903287"/>
          </a:xfrm>
        </p:spPr>
        <p:txBody>
          <a:bodyPr/>
          <a:lstStyle/>
          <a:p>
            <a:pPr eaLnBrk="1" hangingPunct="1">
              <a:lnSpc>
                <a:spcPct val="100000"/>
              </a:lnSpc>
              <a:defRPr/>
            </a:pPr>
            <a:r>
              <a:rPr lang="es-ES" sz="2800" dirty="0">
                <a:solidFill>
                  <a:srgbClr val="005172"/>
                </a:solidFill>
              </a:rPr>
              <a:t>Summary of steps to set up CBM schemes </a:t>
            </a:r>
            <a:r>
              <a:rPr lang="es-ES" sz="2800" dirty="0" smtClean="0">
                <a:solidFill>
                  <a:srgbClr val="005172"/>
                </a:solidFill>
              </a:rPr>
              <a:t>(2/4)</a:t>
            </a:r>
            <a:endParaRPr lang="es-ES" dirty="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517152" cy="1353086"/>
          </a:xfrm>
        </p:spPr>
        <p:txBody>
          <a:bodyPr/>
          <a:lstStyle/>
          <a:p>
            <a:pPr eaLnBrk="1" hangingPunct="1">
              <a:defRPr/>
            </a:pPr>
            <a:r>
              <a:rPr lang="en-US" sz="3200" dirty="0" smtClean="0">
                <a:ea typeface="+mj-ea"/>
              </a:rPr>
              <a:t>Role of communities in national monitoring for REDD+ (1/2)</a:t>
            </a:r>
          </a:p>
        </p:txBody>
      </p:sp>
      <p:sp>
        <p:nvSpPr>
          <p:cNvPr id="31748" name="Tijdelijke aanduiding voor tekst 2"/>
          <p:cNvSpPr>
            <a:spLocks noGrp="1"/>
          </p:cNvSpPr>
          <p:nvPr>
            <p:ph type="body" sz="quarter" idx="10"/>
          </p:nvPr>
        </p:nvSpPr>
        <p:spPr>
          <a:xfrm>
            <a:off x="254000" y="1800225"/>
            <a:ext cx="8526463" cy="3678238"/>
          </a:xfrm>
        </p:spPr>
        <p:txBody>
          <a:bodyPr/>
          <a:lstStyle/>
          <a:p>
            <a:pPr eaLnBrk="1" hangingPunct="1"/>
            <a:r>
              <a:rPr lang="en-US" altLang="en-US" sz="2000" dirty="0" smtClean="0">
                <a:ea typeface="ＭＳ Ｐゴシック" pitchFamily="34" charset="-128"/>
              </a:rPr>
              <a:t>Monitoring systems for REDD+ include many activities related to design, planning, data gathering, processing, report, and verification of the information.</a:t>
            </a:r>
          </a:p>
          <a:p>
            <a:pPr eaLnBrk="1" hangingPunct="1"/>
            <a:r>
              <a:rPr lang="en-US" altLang="en-US" sz="2000" i="1" dirty="0" smtClean="0">
                <a:ea typeface="ＭＳ Ｐゴシック" pitchFamily="34" charset="-128"/>
              </a:rPr>
              <a:t>Community-based monitoring </a:t>
            </a:r>
            <a:r>
              <a:rPr lang="en-US" altLang="en-US" sz="2000" dirty="0" smtClean="0">
                <a:ea typeface="ＭＳ Ｐゴシック" pitchFamily="34" charset="-128"/>
              </a:rPr>
              <a:t>(CBM) refers to those monitoring systems where </a:t>
            </a:r>
            <a:r>
              <a:rPr lang="en-US" altLang="en-US" sz="2000" b="1" dirty="0" smtClean="0">
                <a:ea typeface="ＭＳ Ｐゴシック" pitchFamily="34" charset="-128"/>
              </a:rPr>
              <a:t>communities</a:t>
            </a:r>
            <a:r>
              <a:rPr lang="en-US" altLang="en-US" sz="2000" dirty="0" smtClean="0">
                <a:ea typeface="ＭＳ Ｐゴシック" pitchFamily="34" charset="-128"/>
              </a:rPr>
              <a:t> play an active role in one or more of these activities depending on the design or the scheme, local skills, resources, and capabilities.</a:t>
            </a:r>
          </a:p>
          <a:p>
            <a:pPr eaLnBrk="1" hangingPunct="1"/>
            <a:r>
              <a:rPr lang="en-US" altLang="en-US" sz="2000" dirty="0" smtClean="0">
                <a:ea typeface="ＭＳ Ｐゴシック" pitchFamily="34" charset="-128"/>
              </a:rPr>
              <a:t>Usually communities play a more active role in </a:t>
            </a:r>
            <a:r>
              <a:rPr lang="en-US" altLang="en-US" sz="2000" b="1" dirty="0" smtClean="0">
                <a:ea typeface="ＭＳ Ｐゴシック" pitchFamily="34" charset="-128"/>
              </a:rPr>
              <a:t>data gathering at local level.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931862"/>
          </a:xfrm>
        </p:spPr>
        <p:txBody>
          <a:bodyPr/>
          <a:lstStyle/>
          <a:p>
            <a:pPr eaLnBrk="1" hangingPunct="1">
              <a:lnSpc>
                <a:spcPct val="100000"/>
              </a:lnSpc>
              <a:defRPr/>
            </a:pPr>
            <a:r>
              <a:rPr lang="es-ES" sz="2800" dirty="0">
                <a:solidFill>
                  <a:srgbClr val="005172"/>
                </a:solidFill>
              </a:rPr>
              <a:t>Summary of steps to set up CBM schemes </a:t>
            </a:r>
            <a:r>
              <a:rPr lang="es-ES" sz="2800" dirty="0" smtClean="0">
                <a:solidFill>
                  <a:srgbClr val="005172"/>
                </a:solidFill>
              </a:rPr>
              <a:t>(3/4)</a:t>
            </a:r>
            <a:endParaRPr lang="es-ES" dirty="0">
              <a:ea typeface="+mj-ea"/>
            </a:endParaRPr>
          </a:p>
        </p:txBody>
      </p:sp>
      <p:sp>
        <p:nvSpPr>
          <p:cNvPr id="3" name="Marcador de texto 2"/>
          <p:cNvSpPr>
            <a:spLocks noGrp="1"/>
          </p:cNvSpPr>
          <p:nvPr>
            <p:ph type="body" sz="quarter" idx="10"/>
          </p:nvPr>
        </p:nvSpPr>
        <p:spPr>
          <a:xfrm>
            <a:off x="166688" y="1276350"/>
            <a:ext cx="8834437" cy="4476750"/>
          </a:xfrm>
        </p:spPr>
        <p:txBody>
          <a:bodyPr/>
          <a:lstStyle/>
          <a:p>
            <a:pPr marL="0" indent="0" eaLnBrk="1" hangingPunct="1">
              <a:lnSpc>
                <a:spcPct val="100000"/>
              </a:lnSpc>
              <a:spcAft>
                <a:spcPts val="1800"/>
              </a:spcAft>
              <a:buFont typeface="Wingdings" pitchFamily="2" charset="2"/>
              <a:buNone/>
              <a:defRPr/>
            </a:pPr>
            <a:r>
              <a:rPr lang="en-GB" sz="2000" b="1" dirty="0">
                <a:ea typeface="+mn-ea"/>
              </a:rPr>
              <a:t>Implementation </a:t>
            </a:r>
            <a:r>
              <a:rPr lang="en-GB" sz="2000" b="1" dirty="0" smtClean="0">
                <a:ea typeface="+mn-ea"/>
              </a:rPr>
              <a:t>(data </a:t>
            </a:r>
            <a:r>
              <a:rPr lang="en-GB" sz="2000" b="1" dirty="0">
                <a:ea typeface="+mn-ea"/>
              </a:rPr>
              <a:t>gathering and registering</a:t>
            </a:r>
            <a:r>
              <a:rPr lang="en-GB" sz="2000" b="1" dirty="0" smtClean="0">
                <a:ea typeface="+mn-ea"/>
              </a:rPr>
              <a:t>)</a:t>
            </a:r>
            <a:endParaRPr lang="es-ES_tradnl" sz="2000" b="1" dirty="0">
              <a:ea typeface="+mn-ea"/>
            </a:endParaRPr>
          </a:p>
          <a:p>
            <a:pPr eaLnBrk="1" hangingPunct="1">
              <a:lnSpc>
                <a:spcPct val="100000"/>
              </a:lnSpc>
              <a:spcAft>
                <a:spcPts val="1800"/>
              </a:spcAft>
              <a:defRPr/>
            </a:pPr>
            <a:r>
              <a:rPr lang="en-GB" sz="2000" dirty="0">
                <a:ea typeface="+mn-ea"/>
              </a:rPr>
              <a:t>Collect geographical and carbon </a:t>
            </a:r>
            <a:r>
              <a:rPr lang="en-GB" sz="2000" dirty="0" smtClean="0">
                <a:ea typeface="+mn-ea"/>
              </a:rPr>
              <a:t>data.</a:t>
            </a:r>
            <a:endParaRPr lang="es-ES_tradnl" sz="2000" dirty="0">
              <a:ea typeface="+mn-ea"/>
            </a:endParaRPr>
          </a:p>
          <a:p>
            <a:pPr eaLnBrk="1" hangingPunct="1">
              <a:lnSpc>
                <a:spcPct val="100000"/>
              </a:lnSpc>
              <a:spcAft>
                <a:spcPts val="1800"/>
              </a:spcAft>
              <a:defRPr/>
            </a:pPr>
            <a:r>
              <a:rPr lang="en-GB" sz="2000" dirty="0">
                <a:ea typeface="+mn-ea"/>
              </a:rPr>
              <a:t>Measure the variables, </a:t>
            </a:r>
            <a:r>
              <a:rPr lang="en-GB" sz="2000" dirty="0" smtClean="0">
                <a:ea typeface="+mn-ea"/>
              </a:rPr>
              <a:t>validate field data, determine uploading </a:t>
            </a:r>
            <a:r>
              <a:rPr lang="en-GB" sz="2000" dirty="0">
                <a:ea typeface="+mn-ea"/>
              </a:rPr>
              <a:t>and conservation (20 or 30 </a:t>
            </a:r>
            <a:r>
              <a:rPr lang="en-GB" sz="2000" dirty="0" smtClean="0">
                <a:ea typeface="+mn-ea"/>
              </a:rPr>
              <a:t>years).</a:t>
            </a:r>
          </a:p>
          <a:p>
            <a:pPr eaLnBrk="1" hangingPunct="1">
              <a:lnSpc>
                <a:spcPct val="100000"/>
              </a:lnSpc>
              <a:spcAft>
                <a:spcPts val="1800"/>
              </a:spcAft>
              <a:defRPr/>
            </a:pPr>
            <a:r>
              <a:rPr lang="en-GB" sz="2000" dirty="0" smtClean="0">
                <a:ea typeface="+mn-ea"/>
              </a:rPr>
              <a:t>Create information </a:t>
            </a:r>
            <a:r>
              <a:rPr lang="en-GB" sz="2000" dirty="0">
                <a:ea typeface="+mn-ea"/>
              </a:rPr>
              <a:t>management system to maintain updated and approved </a:t>
            </a:r>
            <a:r>
              <a:rPr lang="en-GB" sz="2000" dirty="0" smtClean="0">
                <a:ea typeface="+mn-ea"/>
              </a:rPr>
              <a:t>protocols.</a:t>
            </a:r>
            <a:endParaRPr lang="es-ES_tradnl" sz="2000" dirty="0">
              <a:ea typeface="+mn-ea"/>
            </a:endParaRPr>
          </a:p>
          <a:p>
            <a:pPr eaLnBrk="1" hangingPunct="1">
              <a:lnSpc>
                <a:spcPct val="100000"/>
              </a:lnSpc>
              <a:spcAft>
                <a:spcPts val="1800"/>
              </a:spcAft>
              <a:defRPr/>
            </a:pPr>
            <a:r>
              <a:rPr lang="en-GB" sz="2000" dirty="0">
                <a:ea typeface="+mn-ea"/>
              </a:rPr>
              <a:t>Update electronic data (files and </a:t>
            </a:r>
            <a:r>
              <a:rPr lang="en-GB" sz="2000" dirty="0" smtClean="0">
                <a:ea typeface="+mn-ea"/>
              </a:rPr>
              <a:t>software).</a:t>
            </a:r>
          </a:p>
          <a:p>
            <a:pPr eaLnBrk="1" hangingPunct="1">
              <a:lnSpc>
                <a:spcPct val="100000"/>
              </a:lnSpc>
              <a:spcAft>
                <a:spcPts val="1800"/>
              </a:spcAft>
              <a:defRPr/>
            </a:pPr>
            <a:r>
              <a:rPr lang="en-GB" sz="2000" dirty="0" smtClean="0">
                <a:ea typeface="+mn-ea"/>
              </a:rPr>
              <a:t>Calibrate </a:t>
            </a:r>
            <a:r>
              <a:rPr lang="en-GB" sz="2000" dirty="0">
                <a:ea typeface="+mn-ea"/>
              </a:rPr>
              <a:t>field </a:t>
            </a:r>
            <a:r>
              <a:rPr lang="en-GB" sz="2000" dirty="0" smtClean="0">
                <a:ea typeface="+mn-ea"/>
              </a:rPr>
              <a:t>equipment.</a:t>
            </a:r>
            <a:endParaRPr lang="es-ES_tradnl" sz="2000" dirty="0">
              <a:ea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166688" y="1323975"/>
            <a:ext cx="8834437" cy="4524375"/>
          </a:xfrm>
        </p:spPr>
        <p:txBody>
          <a:bodyPr/>
          <a:lstStyle/>
          <a:p>
            <a:pPr marL="0" indent="0" eaLnBrk="1" hangingPunct="1">
              <a:buFont typeface="Wingdings" pitchFamily="2" charset="2"/>
              <a:buNone/>
              <a:defRPr/>
            </a:pPr>
            <a:r>
              <a:rPr lang="en-GB" sz="2000" b="1" dirty="0">
                <a:ea typeface="+mn-ea"/>
              </a:rPr>
              <a:t>Data </a:t>
            </a:r>
            <a:r>
              <a:rPr lang="en-GB" sz="2000" b="1" dirty="0" smtClean="0">
                <a:ea typeface="+mn-ea"/>
              </a:rPr>
              <a:t>processing </a:t>
            </a:r>
            <a:r>
              <a:rPr lang="en-GB" sz="2000" b="1" dirty="0">
                <a:ea typeface="+mn-ea"/>
              </a:rPr>
              <a:t>and v</a:t>
            </a:r>
            <a:r>
              <a:rPr lang="en-GB" sz="2000" b="1" dirty="0" smtClean="0">
                <a:ea typeface="+mn-ea"/>
              </a:rPr>
              <a:t>alidation</a:t>
            </a:r>
            <a:endParaRPr lang="es-ES_tradnl" sz="2000" b="1" dirty="0">
              <a:ea typeface="+mn-ea"/>
            </a:endParaRPr>
          </a:p>
          <a:p>
            <a:pPr eaLnBrk="1" hangingPunct="1">
              <a:defRPr/>
            </a:pPr>
            <a:r>
              <a:rPr lang="en-GB" sz="2000" dirty="0">
                <a:ea typeface="+mn-ea"/>
              </a:rPr>
              <a:t>Store </a:t>
            </a:r>
            <a:r>
              <a:rPr lang="en-GB" sz="2000" dirty="0" smtClean="0">
                <a:ea typeface="+mn-ea"/>
              </a:rPr>
              <a:t>data electronically </a:t>
            </a:r>
            <a:r>
              <a:rPr lang="en-GB" sz="2000" dirty="0">
                <a:ea typeface="+mn-ea"/>
              </a:rPr>
              <a:t>and </a:t>
            </a:r>
            <a:r>
              <a:rPr lang="en-GB" sz="2000" dirty="0" smtClean="0">
                <a:ea typeface="+mn-ea"/>
              </a:rPr>
              <a:t>in hard copy.</a:t>
            </a:r>
            <a:endParaRPr lang="es-ES_tradnl" sz="2000" dirty="0">
              <a:ea typeface="+mn-ea"/>
            </a:endParaRPr>
          </a:p>
          <a:p>
            <a:pPr eaLnBrk="1" hangingPunct="1">
              <a:defRPr/>
            </a:pPr>
            <a:r>
              <a:rPr lang="en-GB" sz="2000" dirty="0">
                <a:ea typeface="+mn-ea"/>
              </a:rPr>
              <a:t>Prepare electronic toolkits or </a:t>
            </a:r>
            <a:r>
              <a:rPr lang="en-GB" sz="2000" dirty="0" smtClean="0">
                <a:ea typeface="+mn-ea"/>
              </a:rPr>
              <a:t>spreadsheets </a:t>
            </a:r>
            <a:r>
              <a:rPr lang="en-GB" sz="2000" dirty="0">
                <a:ea typeface="+mn-ea"/>
              </a:rPr>
              <a:t>to make the necessary </a:t>
            </a:r>
            <a:r>
              <a:rPr lang="en-GB" sz="2000" dirty="0" smtClean="0">
                <a:ea typeface="+mn-ea"/>
              </a:rPr>
              <a:t>analysis (semi-automated processes).</a:t>
            </a:r>
            <a:endParaRPr lang="es-ES_tradnl" sz="2000" dirty="0">
              <a:ea typeface="+mn-ea"/>
            </a:endParaRPr>
          </a:p>
          <a:p>
            <a:pPr eaLnBrk="1" hangingPunct="1">
              <a:defRPr/>
            </a:pPr>
            <a:r>
              <a:rPr lang="en-GB" sz="2000" dirty="0" smtClean="0">
                <a:ea typeface="+mn-ea"/>
              </a:rPr>
              <a:t>Facilitate interpretation </a:t>
            </a:r>
            <a:r>
              <a:rPr lang="en-GB" sz="2000" dirty="0">
                <a:ea typeface="+mn-ea"/>
              </a:rPr>
              <a:t>and validation of results (processed information</a:t>
            </a:r>
            <a:r>
              <a:rPr lang="en-GB" sz="2000" dirty="0" smtClean="0">
                <a:ea typeface="+mn-ea"/>
              </a:rPr>
              <a:t>).</a:t>
            </a:r>
          </a:p>
          <a:p>
            <a:pPr marL="0" indent="0" eaLnBrk="1" hangingPunct="1">
              <a:buFont typeface="Wingdings" pitchFamily="2" charset="2"/>
              <a:buNone/>
              <a:defRPr/>
            </a:pPr>
            <a:r>
              <a:rPr lang="en-GB" sz="2000" b="1" dirty="0" smtClean="0">
                <a:ea typeface="+mn-ea"/>
              </a:rPr>
              <a:t>Reporting</a:t>
            </a:r>
            <a:r>
              <a:rPr lang="en-GB" sz="2000" b="1" dirty="0">
                <a:ea typeface="+mn-ea"/>
              </a:rPr>
              <a:t>, </a:t>
            </a:r>
            <a:r>
              <a:rPr lang="en-GB" sz="2000" b="1" dirty="0" smtClean="0">
                <a:ea typeface="+mn-ea"/>
              </a:rPr>
              <a:t>communication, </a:t>
            </a:r>
            <a:r>
              <a:rPr lang="en-GB" sz="2000" b="1" dirty="0">
                <a:ea typeface="+mn-ea"/>
              </a:rPr>
              <a:t>and </a:t>
            </a:r>
            <a:r>
              <a:rPr lang="en-GB" sz="2000" b="1" dirty="0" smtClean="0">
                <a:ea typeface="+mn-ea"/>
              </a:rPr>
              <a:t>verification</a:t>
            </a:r>
            <a:endParaRPr lang="es-ES_tradnl" sz="2000" b="1" dirty="0">
              <a:ea typeface="+mn-ea"/>
            </a:endParaRPr>
          </a:p>
          <a:p>
            <a:pPr eaLnBrk="1" hangingPunct="1">
              <a:defRPr/>
            </a:pPr>
            <a:r>
              <a:rPr lang="en-GB" sz="2000" dirty="0" smtClean="0">
                <a:ea typeface="+mn-ea"/>
              </a:rPr>
              <a:t>Create protocols </a:t>
            </a:r>
            <a:r>
              <a:rPr lang="en-GB" sz="2000" dirty="0">
                <a:ea typeface="+mn-ea"/>
              </a:rPr>
              <a:t>for:</a:t>
            </a:r>
            <a:endParaRPr lang="es-ES_tradnl" sz="2000" dirty="0">
              <a:ea typeface="+mn-ea"/>
            </a:endParaRPr>
          </a:p>
          <a:p>
            <a:pPr lvl="1" eaLnBrk="1" hangingPunct="1">
              <a:defRPr/>
            </a:pPr>
            <a:r>
              <a:rPr lang="en-GB" sz="2000" dirty="0">
                <a:ea typeface="+mn-ea"/>
              </a:rPr>
              <a:t>Integration of national </a:t>
            </a:r>
            <a:r>
              <a:rPr lang="en-GB" sz="2000" dirty="0" smtClean="0">
                <a:ea typeface="+mn-ea"/>
              </a:rPr>
              <a:t>report</a:t>
            </a:r>
            <a:endParaRPr lang="es-ES_tradnl" sz="2000" dirty="0">
              <a:ea typeface="+mn-ea"/>
            </a:endParaRPr>
          </a:p>
          <a:p>
            <a:pPr lvl="1" eaLnBrk="1" hangingPunct="1">
              <a:defRPr/>
            </a:pPr>
            <a:r>
              <a:rPr lang="en-GB" sz="2000" dirty="0">
                <a:ea typeface="+mn-ea"/>
              </a:rPr>
              <a:t>Communication at national and international </a:t>
            </a:r>
            <a:r>
              <a:rPr lang="en-GB" sz="2000" dirty="0" smtClean="0">
                <a:ea typeface="+mn-ea"/>
              </a:rPr>
              <a:t>levels</a:t>
            </a:r>
          </a:p>
          <a:p>
            <a:pPr lvl="1" eaLnBrk="1" hangingPunct="1">
              <a:defRPr/>
            </a:pPr>
            <a:r>
              <a:rPr lang="en-GB" sz="2000" dirty="0" smtClean="0">
                <a:ea typeface="+mn-ea"/>
              </a:rPr>
              <a:t>International verification</a:t>
            </a:r>
            <a:endParaRPr lang="es-ES_tradnl" sz="2000" dirty="0">
              <a:ea typeface="+mn-ea"/>
            </a:endParaRPr>
          </a:p>
          <a:p>
            <a:pPr eaLnBrk="1" hangingPunct="1">
              <a:defRPr/>
            </a:pPr>
            <a:endParaRPr lang="es-ES_tradnl" sz="2000" dirty="0">
              <a:ea typeface="+mn-ea"/>
            </a:endParaRPr>
          </a:p>
        </p:txBody>
      </p:sp>
      <p:sp>
        <p:nvSpPr>
          <p:cNvPr id="4" name="Título 1"/>
          <p:cNvSpPr>
            <a:spLocks noGrp="1"/>
          </p:cNvSpPr>
          <p:nvPr>
            <p:ph type="title"/>
          </p:nvPr>
        </p:nvSpPr>
        <p:spPr>
          <a:xfrm>
            <a:off x="491642" y="230188"/>
            <a:ext cx="8442796" cy="922337"/>
          </a:xfrm>
        </p:spPr>
        <p:txBody>
          <a:bodyPr/>
          <a:lstStyle/>
          <a:p>
            <a:pPr eaLnBrk="1" hangingPunct="1">
              <a:lnSpc>
                <a:spcPct val="100000"/>
              </a:lnSpc>
              <a:defRPr/>
            </a:pPr>
            <a:r>
              <a:rPr lang="es-ES" sz="2800" dirty="0">
                <a:solidFill>
                  <a:srgbClr val="005172"/>
                </a:solidFill>
              </a:rPr>
              <a:t>Summary of steps to set up CBM schemes </a:t>
            </a:r>
            <a:r>
              <a:rPr lang="es-ES" sz="2800" dirty="0" smtClean="0">
                <a:solidFill>
                  <a:srgbClr val="005172"/>
                </a:solidFill>
              </a:rPr>
              <a:t>(4/4)</a:t>
            </a:r>
            <a:endParaRPr lang="es-ES" dirty="0">
              <a:ea typeface="+mj-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642" y="230188"/>
            <a:ext cx="8442796" cy="791650"/>
          </a:xfrm>
        </p:spPr>
        <p:txBody>
          <a:bodyPr/>
          <a:lstStyle/>
          <a:p>
            <a:pPr eaLnBrk="1" hangingPunct="1">
              <a:defRPr/>
            </a:pPr>
            <a:r>
              <a:rPr lang="es-ES" dirty="0" smtClean="0">
                <a:ea typeface="+mj-ea"/>
              </a:rPr>
              <a:t>Challenges of integration of CBM in NFMS</a:t>
            </a:r>
            <a:endParaRPr lang="es-ES" dirty="0">
              <a:ea typeface="+mj-ea"/>
            </a:endParaRPr>
          </a:p>
        </p:txBody>
      </p:sp>
      <p:sp>
        <p:nvSpPr>
          <p:cNvPr id="112644" name="Marcador de texto 2"/>
          <p:cNvSpPr>
            <a:spLocks noGrp="1"/>
          </p:cNvSpPr>
          <p:nvPr>
            <p:ph type="body" sz="quarter" idx="10"/>
          </p:nvPr>
        </p:nvSpPr>
        <p:spPr>
          <a:xfrm>
            <a:off x="222250" y="1235075"/>
            <a:ext cx="8715375" cy="4879975"/>
          </a:xfrm>
        </p:spPr>
        <p:txBody>
          <a:bodyPr/>
          <a:lstStyle/>
          <a:p>
            <a:pPr eaLnBrk="1" hangingPunct="1"/>
            <a:r>
              <a:rPr lang="en-US" altLang="en-US" sz="2000" dirty="0" smtClean="0">
                <a:ea typeface="ＭＳ Ｐゴシック" pitchFamily="34" charset="-128"/>
              </a:rPr>
              <a:t>Capacities and initial infrastructure depending on scope of scheme (i.e. electricity, Internet, hardware, software, skills).</a:t>
            </a:r>
          </a:p>
          <a:p>
            <a:pPr eaLnBrk="1" hangingPunct="1"/>
            <a:r>
              <a:rPr lang="es-MX" altLang="en-US" sz="2000" dirty="0" smtClean="0">
                <a:ea typeface="ＭＳ Ｐゴシック" pitchFamily="34" charset="-128"/>
              </a:rPr>
              <a:t>Social capital to organize brigades, analyze information, present results.</a:t>
            </a:r>
            <a:endParaRPr lang="es-ES_tradnl" altLang="en-US" sz="2000" dirty="0" smtClean="0">
              <a:ea typeface="ＭＳ Ｐゴシック" pitchFamily="34" charset="-128"/>
            </a:endParaRPr>
          </a:p>
          <a:p>
            <a:pPr eaLnBrk="1" hangingPunct="1"/>
            <a:r>
              <a:rPr lang="en-US" altLang="en-US" sz="2000" dirty="0">
                <a:ea typeface="ＭＳ Ｐゴシック" pitchFamily="34" charset="-128"/>
              </a:rPr>
              <a:t>I</a:t>
            </a:r>
            <a:r>
              <a:rPr lang="en-US" altLang="en-US" sz="2000" dirty="0" smtClean="0">
                <a:ea typeface="ＭＳ Ｐゴシック" pitchFamily="34" charset="-128"/>
              </a:rPr>
              <a:t>nflexible centralized systems, not allowing participatory approaches; land stratification that does not include local management description.</a:t>
            </a:r>
            <a:endParaRPr lang="es-ES_tradnl" altLang="en-US" sz="2000" dirty="0" smtClean="0">
              <a:ea typeface="ＭＳ Ｐゴシック" pitchFamily="34" charset="-128"/>
            </a:endParaRPr>
          </a:p>
          <a:p>
            <a:pPr eaLnBrk="1" hangingPunct="1"/>
            <a:r>
              <a:rPr lang="en-US" altLang="en-US" sz="2000" dirty="0" smtClean="0">
                <a:ea typeface="ＭＳ Ｐゴシック" pitchFamily="34" charset="-128"/>
              </a:rPr>
              <a:t>Small scale of national systems for geographical data.</a:t>
            </a:r>
            <a:endParaRPr lang="es-ES_tradnl" altLang="en-US" sz="2000" dirty="0" smtClean="0">
              <a:ea typeface="ＭＳ Ｐゴシック" pitchFamily="34" charset="-128"/>
            </a:endParaRPr>
          </a:p>
          <a:p>
            <a:pPr eaLnBrk="1" hangingPunct="1"/>
            <a:r>
              <a:rPr lang="en-US" altLang="en-US" sz="2000" dirty="0" smtClean="0">
                <a:ea typeface="ＭＳ Ｐゴシック" pitchFamily="34" charset="-128"/>
              </a:rPr>
              <a:t>Lack of permanent incentives (external or internal) to maintain monitoring practices.</a:t>
            </a:r>
            <a:endParaRPr lang="es-ES_tradnl" altLang="en-US" sz="2000" dirty="0" smtClean="0">
              <a:ea typeface="ＭＳ Ｐゴシック" pitchFamily="34" charset="-128"/>
            </a:endParaRPr>
          </a:p>
          <a:p>
            <a:pPr eaLnBrk="1" hangingPunct="1"/>
            <a:r>
              <a:rPr lang="es-MX" altLang="en-US" sz="2000" dirty="0" smtClean="0">
                <a:ea typeface="ＭＳ Ｐゴシック" pitchFamily="34" charset="-128"/>
              </a:rPr>
              <a:t>Compatibility of information with NFMS.</a:t>
            </a:r>
            <a:endParaRPr lang="es-ES_tradnl" altLang="en-US" sz="2000" dirty="0" smtClean="0">
              <a:ea typeface="ＭＳ Ｐゴシック" pitchFamily="34" charset="-128"/>
            </a:endParaRPr>
          </a:p>
          <a:p>
            <a:pPr eaLnBrk="1" hangingPunct="1"/>
            <a:r>
              <a:rPr lang="en-US" altLang="en-US" sz="2000" dirty="0" smtClean="0">
                <a:ea typeface="ＭＳ Ｐゴシック" pitchFamily="34" charset="-128"/>
              </a:rPr>
              <a:t>Harmonizing local baselines if many projects are started.</a:t>
            </a:r>
            <a:endParaRPr lang="es-ES_tradnl" altLang="en-US" sz="2000" dirty="0" smtClean="0">
              <a:ea typeface="ＭＳ Ｐゴシック" pitchFamily="34" charset="-128"/>
            </a:endParaRPr>
          </a:p>
          <a:p>
            <a:pPr eaLnBrk="1" hangingPunct="1"/>
            <a:endParaRPr lang="es-E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In Summary</a:t>
            </a:r>
            <a:endParaRPr lang="en-GB" dirty="0"/>
          </a:p>
        </p:txBody>
      </p:sp>
      <p:sp>
        <p:nvSpPr>
          <p:cNvPr id="3" name="Text Placeholder 2"/>
          <p:cNvSpPr>
            <a:spLocks noGrp="1"/>
          </p:cNvSpPr>
          <p:nvPr>
            <p:ph type="body" sz="quarter" idx="10"/>
          </p:nvPr>
        </p:nvSpPr>
        <p:spPr>
          <a:xfrm>
            <a:off x="421200" y="1290919"/>
            <a:ext cx="8521188" cy="4539802"/>
          </a:xfrm>
        </p:spPr>
        <p:txBody>
          <a:bodyPr/>
          <a:lstStyle/>
          <a:p>
            <a:r>
              <a:rPr lang="en-US" altLang="en-US" sz="2000" dirty="0" smtClean="0">
                <a:ea typeface="ＭＳ Ｐゴシック" pitchFamily="34" charset="-128"/>
              </a:rPr>
              <a:t>With </a:t>
            </a:r>
            <a:r>
              <a:rPr lang="en-US" altLang="en-US" sz="2000" i="1" dirty="0" smtClean="0">
                <a:ea typeface="ＭＳ Ｐゴシック" pitchFamily="34" charset="-128"/>
              </a:rPr>
              <a:t>Community-based </a:t>
            </a:r>
            <a:r>
              <a:rPr lang="en-US" altLang="en-US" sz="2000" i="1" dirty="0">
                <a:ea typeface="ＭＳ Ｐゴシック" pitchFamily="34" charset="-128"/>
              </a:rPr>
              <a:t>monitoring </a:t>
            </a:r>
            <a:r>
              <a:rPr lang="en-US" altLang="en-US" sz="2000" dirty="0">
                <a:ea typeface="ＭＳ Ｐゴシック" pitchFamily="34" charset="-128"/>
              </a:rPr>
              <a:t>(CBM) </a:t>
            </a:r>
            <a:r>
              <a:rPr lang="en-US" altLang="en-US" sz="2000" dirty="0" smtClean="0">
                <a:ea typeface="ＭＳ Ｐゴシック" pitchFamily="34" charset="-128"/>
              </a:rPr>
              <a:t>communities </a:t>
            </a:r>
            <a:r>
              <a:rPr lang="en-US" altLang="en-US" sz="2000" dirty="0">
                <a:ea typeface="ＭＳ Ｐゴシック" pitchFamily="34" charset="-128"/>
              </a:rPr>
              <a:t>play an active role in one or more </a:t>
            </a:r>
            <a:r>
              <a:rPr lang="en-US" altLang="en-US" sz="2000" dirty="0" smtClean="0">
                <a:ea typeface="ＭＳ Ｐゴシック" pitchFamily="34" charset="-128"/>
              </a:rPr>
              <a:t>monitoring activities </a:t>
            </a:r>
            <a:r>
              <a:rPr lang="en-US" altLang="en-US" sz="2000" dirty="0">
                <a:ea typeface="ＭＳ Ｐゴシック" pitchFamily="34" charset="-128"/>
              </a:rPr>
              <a:t>depending on the design or the scheme, local skills, resources, and capabilities</a:t>
            </a:r>
            <a:r>
              <a:rPr lang="en-US" altLang="en-US" sz="2000" dirty="0" smtClean="0">
                <a:ea typeface="ＭＳ Ｐゴシック" pitchFamily="34" charset="-128"/>
              </a:rPr>
              <a:t>.</a:t>
            </a:r>
          </a:p>
          <a:p>
            <a:r>
              <a:rPr lang="en-GB" altLang="en-US" sz="2000" dirty="0">
                <a:ea typeface="ＭＳ Ｐゴシック" pitchFamily="34" charset="-128"/>
              </a:rPr>
              <a:t>CBM offers the opportunity to provide Tier 3, Approach 3 </a:t>
            </a:r>
            <a:r>
              <a:rPr lang="en-GB" altLang="en-US" sz="2000" dirty="0" smtClean="0">
                <a:ea typeface="ＭＳ Ｐゴシック" pitchFamily="34" charset="-128"/>
              </a:rPr>
              <a:t>data.</a:t>
            </a:r>
          </a:p>
          <a:p>
            <a:r>
              <a:rPr lang="en-GB" altLang="en-US" sz="2000" dirty="0" smtClean="0">
                <a:ea typeface="ＭＳ Ｐゴシック" pitchFamily="34" charset="-128"/>
              </a:rPr>
              <a:t>There are many advantages of incorporating CBM into national forest monitoring systems (NFMS).</a:t>
            </a:r>
          </a:p>
          <a:p>
            <a:r>
              <a:rPr lang="en-GB" altLang="en-US" sz="2000" dirty="0" smtClean="0">
                <a:ea typeface="ＭＳ Ｐゴシック" pitchFamily="34" charset="-128"/>
              </a:rPr>
              <a:t>Challenges / points of consideration are related to integration of data into NFMS, consistency of data, ownership and protection of data; data verification and benefit sharing.</a:t>
            </a:r>
          </a:p>
          <a:p>
            <a:r>
              <a:rPr lang="en-GB" altLang="en-US" sz="2000" dirty="0" smtClean="0">
                <a:ea typeface="ＭＳ Ｐゴシック" pitchFamily="34" charset="-128"/>
              </a:rPr>
              <a:t>Use of standard protocols for taking measurements is important.</a:t>
            </a:r>
            <a:endParaRPr lang="en-US" altLang="en-US" sz="2000" dirty="0">
              <a:ea typeface="ＭＳ Ｐゴシック" pitchFamily="34" charset="-128"/>
            </a:endParaRPr>
          </a:p>
          <a:p>
            <a:endParaRPr lang="en-GB" sz="2000" dirty="0"/>
          </a:p>
        </p:txBody>
      </p:sp>
    </p:spTree>
    <p:extLst>
      <p:ext uri="{BB962C8B-B14F-4D97-AF65-F5344CB8AC3E}">
        <p14:creationId xmlns:p14="http://schemas.microsoft.com/office/powerpoint/2010/main" val="740835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smtClean="0"/>
              <a:t>Country examples and exercises</a:t>
            </a:r>
            <a:endParaRPr lang="en-GB" dirty="0"/>
          </a:p>
        </p:txBody>
      </p:sp>
      <p:sp>
        <p:nvSpPr>
          <p:cNvPr id="4" name="Tijdelijke aanduiding voor tekst 2"/>
          <p:cNvSpPr>
            <a:spLocks noGrp="1"/>
          </p:cNvSpPr>
          <p:nvPr>
            <p:ph type="body" sz="quarter" idx="10"/>
          </p:nvPr>
        </p:nvSpPr>
        <p:spPr>
          <a:xfrm>
            <a:off x="421200" y="1520042"/>
            <a:ext cx="8521188" cy="4025735"/>
          </a:xfrm>
        </p:spPr>
        <p:txBody>
          <a:bodyPr/>
          <a:lstStyle/>
          <a:p>
            <a:pPr>
              <a:lnSpc>
                <a:spcPct val="100000"/>
              </a:lnSpc>
              <a:buNone/>
            </a:pPr>
            <a:r>
              <a:rPr lang="en-US" sz="2000" dirty="0" smtClean="0"/>
              <a:t>Country examples</a:t>
            </a:r>
          </a:p>
          <a:p>
            <a:pPr lvl="0"/>
            <a:r>
              <a:rPr lang="en-GB" sz="1600" dirty="0" smtClean="0"/>
              <a:t>Community/local expert forest monitoring in:</a:t>
            </a:r>
          </a:p>
          <a:p>
            <a:pPr lvl="1"/>
            <a:r>
              <a:rPr lang="en-GB" sz="1600" dirty="0" smtClean="0"/>
              <a:t>Guyana (Norad funded pilot project)</a:t>
            </a:r>
          </a:p>
          <a:p>
            <a:pPr lvl="1"/>
            <a:r>
              <a:rPr lang="en-GB" sz="1600" dirty="0" smtClean="0"/>
              <a:t>Nepal (Norad funded pilot project)</a:t>
            </a:r>
          </a:p>
          <a:p>
            <a:pPr lvl="1"/>
            <a:r>
              <a:rPr lang="en-GB" sz="1600" dirty="0" smtClean="0"/>
              <a:t>Vietnam (projects by Sumernet, Wageningen University, SNV)</a:t>
            </a:r>
            <a:br>
              <a:rPr lang="en-GB" sz="1600" dirty="0" smtClean="0"/>
            </a:br>
            <a:endParaRPr lang="en-US" sz="1600" dirty="0" smtClean="0"/>
          </a:p>
          <a:p>
            <a:pPr>
              <a:lnSpc>
                <a:spcPct val="100000"/>
              </a:lnSpc>
              <a:buNone/>
            </a:pPr>
            <a:r>
              <a:rPr lang="en-US" sz="2000" dirty="0" smtClean="0"/>
              <a:t>Exercise</a:t>
            </a:r>
          </a:p>
          <a:p>
            <a:pPr>
              <a:lnSpc>
                <a:spcPct val="100000"/>
              </a:lnSpc>
            </a:pPr>
            <a:r>
              <a:rPr lang="en-GB" sz="1600" dirty="0" smtClean="0"/>
              <a:t>Recording data using cybertracker</a:t>
            </a:r>
          </a:p>
          <a:p>
            <a:pPr>
              <a:lnSpc>
                <a:spcPct val="100000"/>
              </a:lnSpc>
            </a:pPr>
            <a:endParaRPr lang="en-US" sz="1600" dirty="0" smtClean="0"/>
          </a:p>
          <a:p>
            <a:pPr>
              <a:lnSpc>
                <a:spcPct val="100000"/>
              </a:lnSpc>
              <a:buNone/>
            </a:pPr>
            <a:endParaRPr lang="en-US" sz="1600" dirty="0" smtClean="0"/>
          </a:p>
          <a:p>
            <a:pPr>
              <a:lnSpc>
                <a:spcPct val="100000"/>
              </a:lnSpc>
              <a:buNone/>
            </a:pPr>
            <a:endParaRPr lang="en-US" sz="1600" dirty="0"/>
          </a:p>
        </p:txBody>
      </p:sp>
    </p:spTree>
    <p:extLst>
      <p:ext uri="{BB962C8B-B14F-4D97-AF65-F5344CB8AC3E}">
        <p14:creationId xmlns:p14="http://schemas.microsoft.com/office/powerpoint/2010/main" val="938571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26446"/>
          </a:xfrm>
        </p:spPr>
        <p:txBody>
          <a:bodyPr/>
          <a:lstStyle/>
          <a:p>
            <a:pPr eaLnBrk="1" hangingPunct="1">
              <a:defRPr/>
            </a:pPr>
            <a:r>
              <a:rPr lang="en-GB" sz="2800" dirty="0" smtClean="0">
                <a:ea typeface="+mj-ea"/>
              </a:rPr>
              <a:t>Recommended modules as follow-up</a:t>
            </a:r>
            <a:endParaRPr lang="nl-NL" sz="2800" dirty="0">
              <a:ea typeface="+mj-ea"/>
            </a:endParaRPr>
          </a:p>
        </p:txBody>
      </p:sp>
      <p:sp>
        <p:nvSpPr>
          <p:cNvPr id="113668" name="Tijdelijke aanduiding voor tekst 2"/>
          <p:cNvSpPr>
            <a:spLocks noGrp="1"/>
          </p:cNvSpPr>
          <p:nvPr>
            <p:ph type="body" sz="quarter" idx="10"/>
          </p:nvPr>
        </p:nvSpPr>
        <p:spPr>
          <a:xfrm>
            <a:off x="301625" y="1520825"/>
            <a:ext cx="8640763" cy="4403725"/>
          </a:xfrm>
        </p:spPr>
        <p:txBody>
          <a:bodyPr/>
          <a:lstStyle/>
          <a:p>
            <a:pPr eaLnBrk="1" hangingPunct="1"/>
            <a:r>
              <a:rPr lang="en-GB" altLang="en-US" sz="2000" dirty="0" smtClean="0">
                <a:solidFill>
                  <a:schemeClr val="accent4"/>
                </a:solidFill>
                <a:ea typeface="ＭＳ Ｐゴシック" pitchFamily="34" charset="-128"/>
              </a:rPr>
              <a:t>Module 2.5 </a:t>
            </a:r>
            <a:r>
              <a:rPr lang="en-GB" altLang="en-US" sz="2000" dirty="0" smtClean="0">
                <a:ea typeface="ＭＳ Ｐゴシック" pitchFamily="34" charset="-128"/>
              </a:rPr>
              <a:t>to estimate carbon emissions from deforestation and forest degradation.</a:t>
            </a:r>
          </a:p>
          <a:p>
            <a:pPr eaLnBrk="1" hangingPunct="1"/>
            <a:endParaRPr lang="en-GB" altLang="en-US" sz="2000" dirty="0" smtClean="0">
              <a:ea typeface="ＭＳ Ｐゴシック" pitchFamily="34" charset="-128"/>
            </a:endParaRPr>
          </a:p>
          <a:p>
            <a:pPr eaLnBrk="1" hangingPunct="1"/>
            <a:r>
              <a:rPr lang="en-GB" altLang="en-US" sz="2000" dirty="0" smtClean="0">
                <a:solidFill>
                  <a:schemeClr val="accent4"/>
                </a:solidFill>
                <a:ea typeface="ＭＳ Ｐゴシック" pitchFamily="34" charset="-128"/>
              </a:rPr>
              <a:t>Modules 3.1 to 3.3 </a:t>
            </a:r>
            <a:r>
              <a:rPr lang="en-GB" altLang="en-US" sz="2000" dirty="0" smtClean="0">
                <a:ea typeface="ＭＳ Ｐゴシック" pitchFamily="34" charset="-128"/>
              </a:rPr>
              <a:t>to proceed with REDD+ assessment and reporting.</a:t>
            </a:r>
          </a:p>
          <a:p>
            <a:pPr eaLnBrk="1" hangingPunct="1">
              <a:buFont typeface="Wingdings" pitchFamily="2" charset="2"/>
              <a:buNone/>
            </a:pPr>
            <a:endParaRPr lang="nl-NL"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014609"/>
            <a:ext cx="8521188" cy="4620866"/>
          </a:xfrm>
        </p:spPr>
        <p:txBody>
          <a:bodyPr/>
          <a:lstStyle/>
          <a:p>
            <a:pPr lvl="0"/>
            <a:r>
              <a:rPr lang="en-GB" sz="1000" dirty="0"/>
              <a:t>Balderas Torres, A. 2014. Potential for Integrating Community Based Monitoring into REDD+. Forests, 5(8), 1815-1833; doi:10.3390/f5081815</a:t>
            </a:r>
          </a:p>
          <a:p>
            <a:r>
              <a:rPr lang="en-GB" sz="1000" dirty="0" smtClean="0"/>
              <a:t>Balderas </a:t>
            </a:r>
            <a:r>
              <a:rPr lang="en-GB" sz="1000" dirty="0"/>
              <a:t>Torres, A. 2013. Opportunities and challenges for integrating CBM into MRV systems for REDD+ in Mexico. The Nature Conservancy. Consultancy Report, Mexico, D.F. Available online: </a:t>
            </a:r>
            <a:r>
              <a:rPr lang="en-GB" sz="1000" u="sng" dirty="0">
                <a:hlinkClick r:id="rId2"/>
              </a:rPr>
              <a:t>http://www.alianza-mredd.org/wp-content/uploads/2013/11/4_Balderas-2013-WhitePaper.pdf</a:t>
            </a:r>
            <a:endParaRPr lang="en-US" sz="1000" dirty="0" smtClean="0"/>
          </a:p>
          <a:p>
            <a:pPr>
              <a:lnSpc>
                <a:spcPct val="150000"/>
              </a:lnSpc>
            </a:pPr>
            <a:r>
              <a:rPr lang="en-US" sz="1000" dirty="0" err="1" smtClean="0"/>
              <a:t>Danielsen</a:t>
            </a:r>
            <a:r>
              <a:rPr lang="en-US" sz="1000" dirty="0"/>
              <a:t>, F., et al. 2011.  “At the Heart of REDD+: A Role for Local People in Monitoring Forests?”  </a:t>
            </a:r>
            <a:r>
              <a:rPr lang="en-US" sz="1000" i="1" dirty="0"/>
              <a:t>Conservation Letters</a:t>
            </a:r>
            <a:r>
              <a:rPr lang="en-US" sz="1000" dirty="0"/>
              <a:t> 4 (2): 158–167.</a:t>
            </a:r>
            <a:endParaRPr lang="en-GB" sz="1000" dirty="0"/>
          </a:p>
          <a:p>
            <a:pPr>
              <a:lnSpc>
                <a:spcPct val="150000"/>
              </a:lnSpc>
            </a:pPr>
            <a:r>
              <a:rPr lang="en-US" sz="1000" dirty="0" err="1" smtClean="0"/>
              <a:t>Danielsen</a:t>
            </a:r>
            <a:r>
              <a:rPr lang="en-US" sz="1000" dirty="0"/>
              <a:t>, F., et al. 2013.  “Community Monitoring for REDD+: International Promises and Field Realities.”  </a:t>
            </a:r>
            <a:r>
              <a:rPr lang="en-US" sz="1000" i="1" dirty="0"/>
              <a:t>Ecology and Society</a:t>
            </a:r>
            <a:r>
              <a:rPr lang="en-US" sz="1000" dirty="0"/>
              <a:t> 18 (3). http://www.ecologyandsociety.org/vol18/iss3/art41.</a:t>
            </a:r>
            <a:endParaRPr lang="en-GB" sz="1000" dirty="0"/>
          </a:p>
          <a:p>
            <a:pPr>
              <a:lnSpc>
                <a:spcPct val="150000"/>
              </a:lnSpc>
            </a:pPr>
            <a:r>
              <a:rPr lang="en-US" sz="1000" dirty="0" smtClean="0"/>
              <a:t>FCPF </a:t>
            </a:r>
            <a:r>
              <a:rPr lang="en-US" sz="1000" dirty="0"/>
              <a:t>(Forest Carbon Partnership Facility). 2011. “Linking Community Monitoring to National Measurement, Reporting, and Verification for REDD+.”  Report on an FCPF workshop. Washington, DC: World Bank. http://www.forestcarbonpartnership.org/international-workshop-mexico-explores-role-local-communities-redd-mrv.</a:t>
            </a:r>
            <a:endParaRPr lang="en-GB" sz="1000" dirty="0"/>
          </a:p>
          <a:p>
            <a:pPr>
              <a:lnSpc>
                <a:spcPct val="150000"/>
              </a:lnSpc>
            </a:pPr>
            <a:r>
              <a:rPr lang="en-US" sz="1000" dirty="0" smtClean="0"/>
              <a:t>GOFC-GOLD </a:t>
            </a:r>
            <a:r>
              <a:rPr lang="en-US" sz="1000" dirty="0"/>
              <a:t>(Global Observation of Forest Cover and Land Dynamics). 2014. </a:t>
            </a:r>
            <a:r>
              <a:rPr lang="en-US" sz="1000" i="1" dirty="0"/>
              <a:t>A Sourcebook of Methods and Procedures for Monitoring and Reporting  Anthropogenic  Greenhouse  Gas  Emissions  and  Removals Associated with Deforestation,  Gains  and  Losses  of  Carbon  Stocks  in  Forests  Remaining Forests,  and  Forestation</a:t>
            </a:r>
            <a:r>
              <a:rPr lang="en-US" sz="1000" dirty="0"/>
              <a:t>.  (Often GOFC-GOLD Sourcebook.) Netherland: GOFC-GOLD Land Cover Project Office, Wageningen University. http://www.gofcgold.wur.nl/redd/index.php</a:t>
            </a:r>
            <a:r>
              <a:rPr lang="en-US" sz="1000" dirty="0" smtClean="0"/>
              <a:t>.</a:t>
            </a:r>
            <a:endParaRPr lang="en-GB" sz="1000" dirty="0"/>
          </a:p>
        </p:txBody>
      </p:sp>
    </p:spTree>
    <p:extLst>
      <p:ext uri="{BB962C8B-B14F-4D97-AF65-F5344CB8AC3E}">
        <p14:creationId xmlns:p14="http://schemas.microsoft.com/office/powerpoint/2010/main" val="1925890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27817"/>
            <a:ext cx="8521188" cy="4404807"/>
          </a:xfrm>
        </p:spPr>
        <p:txBody>
          <a:bodyPr/>
          <a:lstStyle/>
          <a:p>
            <a:pPr>
              <a:lnSpc>
                <a:spcPct val="150000"/>
              </a:lnSpc>
            </a:pPr>
            <a:r>
              <a:rPr lang="en-US" sz="1200" dirty="0" smtClean="0"/>
              <a:t>IPCC</a:t>
            </a:r>
            <a:r>
              <a:rPr lang="en-US" sz="1200" dirty="0"/>
              <a:t>, 2003. </a:t>
            </a:r>
            <a:r>
              <a:rPr lang="en-US" sz="1200" i="1" dirty="0"/>
              <a:t>2003 Good Practice Guidance for Land Use, Land-Use Change and Forestry</a:t>
            </a:r>
            <a:r>
              <a:rPr lang="en-US" sz="1200" dirty="0"/>
              <a:t>, Prepared by the National Greenhouse Gas Inventories </a:t>
            </a:r>
            <a:r>
              <a:rPr lang="en-US" sz="1200" dirty="0" err="1"/>
              <a:t>Programme</a:t>
            </a:r>
            <a:r>
              <a:rPr lang="en-US" sz="1200" dirty="0"/>
              <a:t>, Penman, J., </a:t>
            </a:r>
            <a:r>
              <a:rPr lang="en-US" sz="1200" dirty="0" err="1"/>
              <a:t>Gytarsky</a:t>
            </a:r>
            <a:r>
              <a:rPr lang="en-US" sz="1200" dirty="0"/>
              <a:t>, M., </a:t>
            </a:r>
            <a:r>
              <a:rPr lang="en-US" sz="1200" dirty="0" err="1"/>
              <a:t>Hiraishi</a:t>
            </a:r>
            <a:r>
              <a:rPr lang="en-US" sz="1200" dirty="0"/>
              <a:t>, T., Krug, T., Kruger, D., </a:t>
            </a:r>
            <a:r>
              <a:rPr lang="en-US" sz="1200" dirty="0" err="1"/>
              <a:t>Pipatti</a:t>
            </a:r>
            <a:r>
              <a:rPr lang="en-US" sz="1200" dirty="0"/>
              <a:t>, R., </a:t>
            </a:r>
            <a:r>
              <a:rPr lang="en-US" sz="1200" dirty="0" err="1"/>
              <a:t>Buendia</a:t>
            </a:r>
            <a:r>
              <a:rPr lang="en-US" sz="1200" dirty="0"/>
              <a:t>, L., Miwa, K., </a:t>
            </a:r>
            <a:r>
              <a:rPr lang="en-US" sz="1200" dirty="0" err="1"/>
              <a:t>Ngara</a:t>
            </a:r>
            <a:r>
              <a:rPr lang="en-US" sz="1200" dirty="0"/>
              <a:t>, T., Tanabe, K., Wagner, F. (eds.). Published: IGES, Japan. </a:t>
            </a:r>
            <a:r>
              <a:rPr lang="en-US" sz="1200" u="sng" dirty="0">
                <a:hlinkClick r:id="rId2"/>
              </a:rPr>
              <a:t>http://www.ipcc-nggip.iges.or.jp/public/gpglulucf/gpglulucf.html</a:t>
            </a:r>
            <a:r>
              <a:rPr lang="en-US" sz="1200" dirty="0"/>
              <a:t> (Often referred to as IPCC GPG)</a:t>
            </a:r>
            <a:endParaRPr lang="en-GB" sz="1200" dirty="0"/>
          </a:p>
          <a:p>
            <a:pPr>
              <a:lnSpc>
                <a:spcPct val="150000"/>
              </a:lnSpc>
            </a:pPr>
            <a:r>
              <a:rPr lang="en-US" sz="1200" dirty="0"/>
              <a:t>IPCC 2006. </a:t>
            </a:r>
            <a:r>
              <a:rPr lang="en-US" sz="1200" i="1" dirty="0"/>
              <a:t>2006 IPCC Guidelines for National Greenhouse Gas Inventories</a:t>
            </a:r>
            <a:r>
              <a:rPr lang="en-US" sz="1200" dirty="0"/>
              <a:t>. Volume 4: Agriculture, Forestry and Other Land Use. Prepared by the National Greenhouse Gas Inventories </a:t>
            </a:r>
            <a:r>
              <a:rPr lang="en-US" sz="1200" dirty="0" err="1"/>
              <a:t>Programme</a:t>
            </a:r>
            <a:r>
              <a:rPr lang="en-US" sz="1200" dirty="0"/>
              <a:t>, Eggleston H.S., </a:t>
            </a:r>
            <a:r>
              <a:rPr lang="en-US" sz="1200" dirty="0" err="1"/>
              <a:t>Buendia</a:t>
            </a:r>
            <a:r>
              <a:rPr lang="en-US" sz="1200" dirty="0"/>
              <a:t> L., Miwa K., </a:t>
            </a:r>
            <a:r>
              <a:rPr lang="en-US" sz="1200" dirty="0" err="1"/>
              <a:t>Ngara</a:t>
            </a:r>
            <a:r>
              <a:rPr lang="en-US" sz="1200" dirty="0"/>
              <a:t> T. and Tanabe K. (</a:t>
            </a:r>
            <a:r>
              <a:rPr lang="en-US" sz="1200" dirty="0" err="1"/>
              <a:t>eds</a:t>
            </a:r>
            <a:r>
              <a:rPr lang="en-US" sz="1200" dirty="0"/>
              <a:t>). Published: IGES, Japan. </a:t>
            </a:r>
            <a:r>
              <a:rPr lang="en-US" sz="1200" u="sng" dirty="0">
                <a:hlinkClick r:id="rId3"/>
              </a:rPr>
              <a:t>http://www.ipcc-nggip.iges.or.jp/public/2006gl/vol4.html</a:t>
            </a:r>
            <a:r>
              <a:rPr lang="en-US" sz="1200" dirty="0"/>
              <a:t> (Often referred to as IPCC AFOLU GL)</a:t>
            </a:r>
            <a:endParaRPr lang="en-GB" sz="1200" dirty="0"/>
          </a:p>
          <a:p>
            <a:pPr>
              <a:lnSpc>
                <a:spcPct val="150000"/>
              </a:lnSpc>
            </a:pPr>
            <a:r>
              <a:rPr lang="en-US" sz="1200" dirty="0" err="1"/>
              <a:t>McDicken</a:t>
            </a:r>
            <a:r>
              <a:rPr lang="en-US" sz="1200" dirty="0"/>
              <a:t>, K. 1997. </a:t>
            </a:r>
            <a:r>
              <a:rPr lang="en-US" sz="1200" i="1" dirty="0"/>
              <a:t>A Guide to Monitoring Carbon Storage in Forestry and Agroforestry Projects</a:t>
            </a:r>
            <a:r>
              <a:rPr lang="en-US" sz="1200" dirty="0"/>
              <a:t>.  Washington DC: </a:t>
            </a:r>
            <a:r>
              <a:rPr lang="en-US" sz="1200" dirty="0" err="1"/>
              <a:t>Winrock</a:t>
            </a:r>
            <a:r>
              <a:rPr lang="en-US" sz="1200" dirty="0"/>
              <a:t> International. http://202.99.63.183/tanhui/thjl/Winrock%20International%20%E7%A2%B3%E7%9B%91%E6%B5%8B%E6%8C%87%E5%8D%97.pdf.</a:t>
            </a:r>
            <a:endParaRPr lang="en-GB" sz="1200" dirty="0"/>
          </a:p>
          <a:p>
            <a:pPr>
              <a:lnSpc>
                <a:spcPct val="150000"/>
              </a:lnSpc>
            </a:pPr>
            <a:r>
              <a:rPr lang="en-US" sz="1200" dirty="0"/>
              <a:t>Skutsch, M. 2011. </a:t>
            </a:r>
            <a:r>
              <a:rPr lang="en-US" sz="1200" i="1" dirty="0"/>
              <a:t>Community Forest Monitoring for the Carbon Market: Opportunities under REDD+</a:t>
            </a:r>
            <a:r>
              <a:rPr lang="en-US" sz="1200" dirty="0"/>
              <a:t>.  London: </a:t>
            </a:r>
            <a:r>
              <a:rPr lang="en-US" sz="1200" dirty="0" err="1"/>
              <a:t>Earthscan</a:t>
            </a:r>
            <a:r>
              <a:rPr lang="en-US" sz="1200" dirty="0"/>
              <a:t>.</a:t>
            </a:r>
            <a:endParaRPr lang="en-GB" sz="1200" dirty="0"/>
          </a:p>
          <a:p>
            <a:pPr>
              <a:lnSpc>
                <a:spcPct val="150000"/>
              </a:lnSpc>
            </a:pPr>
            <a:r>
              <a:rPr lang="en-US" sz="1200" dirty="0"/>
              <a:t>UNFCCC COP (United Nations Framework Convention on Climate Change Conference of the Parties). 2010. </a:t>
            </a:r>
            <a:r>
              <a:rPr lang="en-US" sz="1200" i="1" dirty="0"/>
              <a:t>Report of the Conference of Parties on Its 15th Session, Held in Copenhagen from 7-19 December 2009</a:t>
            </a:r>
            <a:r>
              <a:rPr lang="en-US" sz="1200" dirty="0"/>
              <a:t>.  Part 2. “Action Taken by the Conference of the Parties at Its Fifteenth Session.” Copenhagen: UNFCCC COP. http://unfccc.int/resource/docs/2009/cop15/eng/11a01.pdf.</a:t>
            </a:r>
            <a:endParaRPr lang="en-GB" sz="1200" dirty="0"/>
          </a:p>
          <a:p>
            <a:pPr marL="0" indent="0">
              <a:buNone/>
            </a:pPr>
            <a:endParaRPr lang="en-GB" sz="1200" dirty="0"/>
          </a:p>
        </p:txBody>
      </p:sp>
    </p:spTree>
    <p:extLst>
      <p:ext uri="{BB962C8B-B14F-4D97-AF65-F5344CB8AC3E}">
        <p14:creationId xmlns:p14="http://schemas.microsoft.com/office/powerpoint/2010/main" val="203949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86" y="184338"/>
            <a:ext cx="8517152" cy="1353086"/>
          </a:xfrm>
        </p:spPr>
        <p:txBody>
          <a:bodyPr/>
          <a:lstStyle/>
          <a:p>
            <a:pPr eaLnBrk="1" hangingPunct="1">
              <a:defRPr/>
            </a:pPr>
            <a:r>
              <a:rPr lang="en-US" sz="3200" dirty="0"/>
              <a:t>Role of communities in national monitoring for REDD+ </a:t>
            </a:r>
            <a:r>
              <a:rPr lang="en-US" sz="3200" dirty="0" smtClean="0"/>
              <a:t>(2/2)</a:t>
            </a:r>
            <a:endParaRPr lang="en-US" sz="2800" dirty="0" smtClean="0">
              <a:ea typeface="+mj-ea"/>
            </a:endParaRPr>
          </a:p>
        </p:txBody>
      </p:sp>
      <p:sp>
        <p:nvSpPr>
          <p:cNvPr id="31748" name="Tijdelijke aanduiding voor tekst 2"/>
          <p:cNvSpPr>
            <a:spLocks noGrp="1"/>
          </p:cNvSpPr>
          <p:nvPr>
            <p:ph type="body" sz="quarter" idx="10"/>
          </p:nvPr>
        </p:nvSpPr>
        <p:spPr>
          <a:xfrm>
            <a:off x="254000" y="1549557"/>
            <a:ext cx="8526463" cy="3678238"/>
          </a:xfrm>
        </p:spPr>
        <p:txBody>
          <a:bodyPr/>
          <a:lstStyle/>
          <a:p>
            <a:pPr eaLnBrk="1" hangingPunct="1"/>
            <a:r>
              <a:rPr lang="en-US" altLang="en-US" sz="2000" dirty="0" smtClean="0">
                <a:ea typeface="ＭＳ Ｐゴシック" pitchFamily="34" charset="-128"/>
              </a:rPr>
              <a:t>Countries have been requested to create </a:t>
            </a:r>
            <a:r>
              <a:rPr lang="en-US" altLang="en-US" sz="2000" b="1" dirty="0" smtClean="0">
                <a:ea typeface="ＭＳ Ｐゴシック" pitchFamily="34" charset="-128"/>
              </a:rPr>
              <a:t>national forest monitoring systems.</a:t>
            </a:r>
          </a:p>
          <a:p>
            <a:pPr eaLnBrk="1" hangingPunct="1"/>
            <a:r>
              <a:rPr lang="en-US" altLang="en-US" sz="2000" dirty="0" smtClean="0">
                <a:ea typeface="ＭＳ Ｐゴシック" pitchFamily="34" charset="-128"/>
              </a:rPr>
              <a:t>Data requirements include levels and changes of forested area and carbon stocks (geographical/activity data and carbon stock change factors).</a:t>
            </a:r>
          </a:p>
          <a:p>
            <a:pPr eaLnBrk="1" hangingPunct="1"/>
            <a:r>
              <a:rPr lang="en-US" altLang="en-US" sz="2000" dirty="0" smtClean="0">
                <a:ea typeface="ＭＳ Ｐゴシック" pitchFamily="34" charset="-128"/>
              </a:rPr>
              <a:t>Data is required for construction of the national forest reference emission levels (FRELs</a:t>
            </a:r>
            <a:r>
              <a:rPr lang="en-US" altLang="en-US" sz="2000" dirty="0">
                <a:ea typeface="ＭＳ Ｐゴシック" pitchFamily="34" charset="-128"/>
              </a:rPr>
              <a:t>) and </a:t>
            </a:r>
            <a:r>
              <a:rPr lang="en-US" altLang="en-US" sz="2000" dirty="0" smtClean="0">
                <a:ea typeface="ＭＳ Ｐゴシック" pitchFamily="34" charset="-128"/>
              </a:rPr>
              <a:t>forest reference levels (FRLs).</a:t>
            </a:r>
          </a:p>
          <a:p>
            <a:pPr eaLnBrk="1" hangingPunct="1"/>
            <a:r>
              <a:rPr lang="en-US" altLang="en-US" sz="2000" dirty="0" smtClean="0">
                <a:ea typeface="ＭＳ Ｐゴシック" pitchFamily="34" charset="-128"/>
              </a:rPr>
              <a:t>A </a:t>
            </a:r>
            <a:r>
              <a:rPr lang="en-US" altLang="en-US" sz="2000" b="1" dirty="0" smtClean="0">
                <a:ea typeface="ＭＳ Ｐゴシック" pitchFamily="34" charset="-128"/>
              </a:rPr>
              <a:t>phased approach </a:t>
            </a:r>
            <a:r>
              <a:rPr lang="en-US" altLang="en-US" sz="2000" dirty="0" smtClean="0">
                <a:ea typeface="ＭＳ Ｐゴシック" pitchFamily="34" charset="-128"/>
              </a:rPr>
              <a:t>starting with relatively low accuracy data (Tier 1) migration toward advanced levels (Tier 3) </a:t>
            </a:r>
            <a:r>
              <a:rPr lang="en-US" altLang="en-US" sz="2000" b="1" dirty="0" smtClean="0">
                <a:ea typeface="ＭＳ Ｐゴシック" pitchFamily="34" charset="-128"/>
              </a:rPr>
              <a:t>could be greatly increased by CBM.</a:t>
            </a:r>
          </a:p>
          <a:p>
            <a:pPr marL="0" indent="0" eaLnBrk="1" hangingPunct="1">
              <a:buNone/>
            </a:pPr>
            <a:endParaRPr lang="en-US" altLang="en-US" sz="2000" dirty="0" smtClean="0">
              <a:ea typeface="ＭＳ Ｐゴシック" pitchFamily="34" charset="-128"/>
            </a:endParaRPr>
          </a:p>
        </p:txBody>
      </p:sp>
    </p:spTree>
    <p:extLst>
      <p:ext uri="{BB962C8B-B14F-4D97-AF65-F5344CB8AC3E}">
        <p14:creationId xmlns:p14="http://schemas.microsoft.com/office/powerpoint/2010/main" val="183812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4294967295"/>
          </p:nvPr>
        </p:nvSpPr>
        <p:spPr>
          <a:xfrm>
            <a:off x="254000" y="1831975"/>
            <a:ext cx="8491538" cy="3863975"/>
          </a:xfrm>
        </p:spPr>
        <p:txBody>
          <a:bodyPr/>
          <a:lstStyle/>
          <a:p>
            <a:pPr eaLnBrk="1" hangingPunct="1"/>
            <a:r>
              <a:rPr lang="en-US" altLang="en-US" sz="2000" dirty="0" smtClean="0">
                <a:ea typeface="ＭＳ Ｐゴシック" pitchFamily="34" charset="-128"/>
              </a:rPr>
              <a:t>The UNFCCC COP recognized that implementation of REDD+ requires full engagement of indigenous groups and local communities, and monitoring could be a good way to promote participation (UNFCCC COP 2010).</a:t>
            </a:r>
            <a:endParaRPr lang="es-ES_tradnl" altLang="en-US" sz="2000" dirty="0" smtClean="0">
              <a:ea typeface="ＭＳ Ｐゴシック" pitchFamily="34" charset="-128"/>
            </a:endParaRPr>
          </a:p>
          <a:p>
            <a:pPr eaLnBrk="1" hangingPunct="1"/>
            <a:r>
              <a:rPr lang="en-US" altLang="en-US" sz="2000" dirty="0" smtClean="0">
                <a:ea typeface="ＭＳ Ｐゴシック" pitchFamily="34" charset="-128"/>
              </a:rPr>
              <a:t>Countries have different starting points in terms of data availability.</a:t>
            </a:r>
          </a:p>
          <a:p>
            <a:pPr eaLnBrk="1" hangingPunct="1"/>
            <a:r>
              <a:rPr lang="en-US" altLang="en-US" sz="2000" dirty="0" smtClean="0">
                <a:ea typeface="ＭＳ Ｐゴシック" pitchFamily="34" charset="-128"/>
              </a:rPr>
              <a:t>Where communities are engaged in managing forests, such data could be gathered more easily.</a:t>
            </a:r>
            <a:endParaRPr lang="es-ES_tradnl" altLang="en-US" sz="2000" dirty="0" smtClean="0">
              <a:ea typeface="ＭＳ Ｐゴシック" pitchFamily="34" charset="-128"/>
            </a:endParaRPr>
          </a:p>
          <a:p>
            <a:pPr eaLnBrk="1" hangingPunct="1"/>
            <a:endParaRPr lang="es-ES_tradnl" altLang="en-US" sz="2000" dirty="0" smtClean="0">
              <a:ea typeface="ＭＳ Ｐゴシック" pitchFamily="34" charset="-128"/>
            </a:endParaRPr>
          </a:p>
          <a:p>
            <a:pPr eaLnBrk="1" hangingPunct="1">
              <a:buFont typeface="Wingdings" pitchFamily="2" charset="2"/>
              <a:buNone/>
            </a:pPr>
            <a:endParaRPr lang="es-ES_tradnl" altLang="en-US" sz="2000" dirty="0" smtClean="0">
              <a:ea typeface="ＭＳ Ｐゴシック" pitchFamily="34" charset="-128"/>
            </a:endParaRPr>
          </a:p>
          <a:p>
            <a:endParaRPr lang="es-ES" altLang="en-US" sz="2000" dirty="0" smtClean="0">
              <a:ea typeface="ＭＳ Ｐゴシック" pitchFamily="34" charset="-128"/>
            </a:endParaRPr>
          </a:p>
        </p:txBody>
      </p:sp>
      <p:sp>
        <p:nvSpPr>
          <p:cNvPr id="7" name="Titel 1"/>
          <p:cNvSpPr>
            <a:spLocks noGrp="1"/>
          </p:cNvSpPr>
          <p:nvPr>
            <p:ph type="title"/>
          </p:nvPr>
        </p:nvSpPr>
        <p:spPr>
          <a:xfrm>
            <a:off x="417286" y="166195"/>
            <a:ext cx="8517152"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200" dirty="0" smtClean="0">
                <a:solidFill>
                  <a:schemeClr val="bg2"/>
                </a:solidFill>
                <a:latin typeface="Verdana" pitchFamily="34" charset="0"/>
              </a:rPr>
              <a:t>Community engagement in REDD+ monitoring (1/2)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180975" y="1633872"/>
            <a:ext cx="8688388" cy="4067175"/>
          </a:xfrm>
        </p:spPr>
        <p:txBody>
          <a:bodyPr/>
          <a:lstStyle/>
          <a:p>
            <a:pPr eaLnBrk="1" hangingPunct="1"/>
            <a:r>
              <a:rPr lang="en-GB" altLang="en-US" sz="2000" dirty="0" smtClean="0">
                <a:ea typeface="ＭＳ Ｐゴシック" pitchFamily="34" charset="-128"/>
              </a:rPr>
              <a:t>Phased approach to monitoring for REDD+ </a:t>
            </a:r>
            <a:r>
              <a:rPr lang="en-GB" altLang="en-US" sz="2000" dirty="0" smtClean="0">
                <a:solidFill>
                  <a:schemeClr val="accent4"/>
                </a:solidFill>
                <a:ea typeface="ＭＳ Ｐゴシック" pitchFamily="34" charset="-128"/>
              </a:rPr>
              <a:t>(see Module 1.1)</a:t>
            </a:r>
            <a:r>
              <a:rPr lang="en-GB" altLang="en-US" sz="2000" dirty="0" smtClean="0">
                <a:ea typeface="ＭＳ Ｐゴシック" pitchFamily="34" charset="-128"/>
              </a:rPr>
              <a:t>:</a:t>
            </a:r>
          </a:p>
          <a:p>
            <a:pPr lvl="1" eaLnBrk="1" hangingPunct="1"/>
            <a:r>
              <a:rPr lang="en-GB" altLang="en-US" sz="2000" dirty="0" smtClean="0">
                <a:ea typeface="ＭＳ Ｐゴシック" pitchFamily="34" charset="-128"/>
              </a:rPr>
              <a:t>Emissions Factors: Tier 1 </a:t>
            </a:r>
            <a:r>
              <a:rPr lang="es-MX" altLang="en-US" sz="2000" dirty="0" smtClean="0">
                <a:ea typeface="ＭＳ Ｐゴシック" pitchFamily="34" charset="-128"/>
                <a:sym typeface="Wingdings" pitchFamily="2" charset="2"/>
              </a:rPr>
              <a:t></a:t>
            </a:r>
            <a:r>
              <a:rPr lang="en-GB" altLang="en-US" sz="2000" dirty="0" smtClean="0">
                <a:ea typeface="ＭＳ Ｐゴシック" pitchFamily="34" charset="-128"/>
              </a:rPr>
              <a:t> Tier 2 </a:t>
            </a:r>
            <a:r>
              <a:rPr lang="es-MX" altLang="en-US" sz="2000" dirty="0" smtClean="0">
                <a:ea typeface="ＭＳ Ｐゴシック" pitchFamily="34" charset="-128"/>
                <a:sym typeface="Wingdings" pitchFamily="2" charset="2"/>
              </a:rPr>
              <a:t></a:t>
            </a:r>
            <a:r>
              <a:rPr lang="en-GB" altLang="en-US" sz="2000" dirty="0" smtClean="0">
                <a:ea typeface="ＭＳ Ｐゴシック" pitchFamily="34" charset="-128"/>
              </a:rPr>
              <a:t> Tier 3 (local data, carbon content/dynamics) </a:t>
            </a:r>
            <a:r>
              <a:rPr lang="en-GB" altLang="en-US" sz="2000" dirty="0" smtClean="0">
                <a:solidFill>
                  <a:schemeClr val="accent4"/>
                </a:solidFill>
                <a:ea typeface="ＭＳ Ｐゴシック" pitchFamily="34" charset="-128"/>
              </a:rPr>
              <a:t>(see Module 2.3)</a:t>
            </a:r>
          </a:p>
          <a:p>
            <a:pPr lvl="1" eaLnBrk="1" hangingPunct="1"/>
            <a:r>
              <a:rPr lang="en-GB" altLang="en-US" sz="2000" dirty="0" smtClean="0">
                <a:ea typeface="ＭＳ Ｐゴシック" pitchFamily="34" charset="-128"/>
              </a:rPr>
              <a:t>Activity/Geographical Data: Approach 1 </a:t>
            </a:r>
            <a:r>
              <a:rPr lang="es-MX" altLang="en-US" sz="2000" dirty="0" smtClean="0">
                <a:ea typeface="ＭＳ Ｐゴシック" pitchFamily="34" charset="-128"/>
                <a:sym typeface="Wingdings" pitchFamily="2" charset="2"/>
              </a:rPr>
              <a:t></a:t>
            </a:r>
            <a:r>
              <a:rPr lang="en-GB" altLang="en-US" sz="2000" dirty="0" smtClean="0">
                <a:ea typeface="ＭＳ Ｐゴシック" pitchFamily="34" charset="-128"/>
              </a:rPr>
              <a:t> 2 </a:t>
            </a:r>
            <a:r>
              <a:rPr lang="es-MX" altLang="en-US" sz="2000" dirty="0" smtClean="0">
                <a:ea typeface="ＭＳ Ｐゴシック" pitchFamily="34" charset="-128"/>
                <a:sym typeface="Wingdings" pitchFamily="2" charset="2"/>
              </a:rPr>
              <a:t></a:t>
            </a:r>
            <a:r>
              <a:rPr lang="en-GB" altLang="en-US" sz="2000" dirty="0" smtClean="0">
                <a:ea typeface="ＭＳ Ｐゴシック" pitchFamily="34" charset="-128"/>
              </a:rPr>
              <a:t> 3  (frequent, descriptive information of land uses and land-use changes, with high resolution) </a:t>
            </a:r>
            <a:r>
              <a:rPr lang="en-GB" altLang="en-US" sz="2000" dirty="0" smtClean="0">
                <a:solidFill>
                  <a:schemeClr val="accent4"/>
                </a:solidFill>
                <a:ea typeface="ＭＳ Ｐゴシック" pitchFamily="34" charset="-128"/>
              </a:rPr>
              <a:t>(see Module 2.1)</a:t>
            </a:r>
          </a:p>
          <a:p>
            <a:pPr eaLnBrk="1" hangingPunct="1"/>
            <a:r>
              <a:rPr lang="en-GB" altLang="en-US" sz="2000" dirty="0" smtClean="0">
                <a:ea typeface="ＭＳ Ｐゴシック" pitchFamily="34" charset="-128"/>
              </a:rPr>
              <a:t>CBM offers the opportunity to provide Tier 3, Approach 3 data, although only in the areas where communities are actively engaged in forest management and/or REDD+ activities.</a:t>
            </a:r>
          </a:p>
          <a:p>
            <a:pPr eaLnBrk="1" hangingPunct="1"/>
            <a:r>
              <a:rPr lang="en-GB" altLang="en-US" sz="2000" dirty="0" smtClean="0">
                <a:ea typeface="ＭＳ Ｐゴシック" pitchFamily="34" charset="-128"/>
              </a:rPr>
              <a:t>Identification of managed areas as new stratum, to help explain the variability of carbon stocks and changes and to reduce uncertainties in estimates</a:t>
            </a:r>
            <a:endParaRPr lang="es-ES_tradnl" altLang="en-US" sz="2000" dirty="0" smtClean="0">
              <a:ea typeface="ＭＳ Ｐゴシック" pitchFamily="34" charset="-128"/>
            </a:endParaRPr>
          </a:p>
        </p:txBody>
      </p:sp>
      <p:sp>
        <p:nvSpPr>
          <p:cNvPr id="4" name="Titel 1"/>
          <p:cNvSpPr>
            <a:spLocks noGrp="1"/>
          </p:cNvSpPr>
          <p:nvPr>
            <p:ph type="title"/>
          </p:nvPr>
        </p:nvSpPr>
        <p:spPr>
          <a:xfrm>
            <a:off x="222250" y="150320"/>
            <a:ext cx="8712188" cy="1353086"/>
          </a:xfr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200" dirty="0">
                <a:solidFill>
                  <a:schemeClr val="bg2"/>
                </a:solidFill>
                <a:latin typeface="Verdana" pitchFamily="34" charset="0"/>
              </a:rPr>
              <a:t>Community engagement in REDD+ </a:t>
            </a:r>
            <a:r>
              <a:rPr lang="en-US" altLang="en-US" sz="3200" dirty="0" smtClean="0">
                <a:solidFill>
                  <a:schemeClr val="bg2"/>
                </a:solidFill>
                <a:latin typeface="Verdana" pitchFamily="34" charset="0"/>
              </a:rPr>
              <a:t>monitoring (2/2)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17938</TotalTime>
  <Words>9152</Words>
  <Application>Microsoft Office PowerPoint</Application>
  <PresentationFormat>On-screen Show (4:3)</PresentationFormat>
  <Paragraphs>848</Paragraphs>
  <Slides>67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Wageningen UR</vt:lpstr>
      <vt:lpstr>Documento</vt:lpstr>
      <vt:lpstr>Module 2.4 Incorporating community-based monitoring (CBM) in national (or subnational/ jurisdictional)* REDD+ monitoring</vt:lpstr>
      <vt:lpstr>Background material</vt:lpstr>
      <vt:lpstr>Background material</vt:lpstr>
      <vt:lpstr>Outline of the lecture</vt:lpstr>
      <vt:lpstr>Outline of the lecture</vt:lpstr>
      <vt:lpstr>Role of communities in national monitoring for REDD+ (1/2)</vt:lpstr>
      <vt:lpstr>Role of communities in national monitoring for REDD+ (2/2)</vt:lpstr>
      <vt:lpstr>Community engagement in REDD+ monitoring (1/2)</vt:lpstr>
      <vt:lpstr>Community engagement in REDD+ monitoring (2/2)</vt:lpstr>
      <vt:lpstr>Opportunity for CBM within phased approach for building NFMSs</vt:lpstr>
      <vt:lpstr>Advantages of CBM</vt:lpstr>
      <vt:lpstr>Initial challenges for including CBM into national monitoring systems for REDD+</vt:lpstr>
      <vt:lpstr>Outline of the lecture</vt:lpstr>
      <vt:lpstr>Integrating CBM into national measuring, reporting, and verification (MRV) and NFMS</vt:lpstr>
      <vt:lpstr>Main opportunities for integrating CBM into national MRV and NFMS</vt:lpstr>
      <vt:lpstr>Opportunity 1. Data gathering in public programs</vt:lpstr>
      <vt:lpstr>Opportunity 2. Activities driven by local access to benefits and co-benefits</vt:lpstr>
      <vt:lpstr>Opportunity 3. Information from projects in carbon markets and certification schemes</vt:lpstr>
      <vt:lpstr>Opportunity 4. Implementation of safeguards</vt:lpstr>
      <vt:lpstr>Discussion 1</vt:lpstr>
      <vt:lpstr>Discussion 2 </vt:lpstr>
      <vt:lpstr>Outline of the lecture</vt:lpstr>
      <vt:lpstr>Standardized protocols for CBM</vt:lpstr>
      <vt:lpstr>Functions of CBM in national monitoring</vt:lpstr>
      <vt:lpstr>General approaches to set up protocols (1)</vt:lpstr>
      <vt:lpstr>General approaches to set up protocols (2)</vt:lpstr>
      <vt:lpstr>Processes Leading to losses/reductions and gains/increments in the different carbon pools </vt:lpstr>
      <vt:lpstr>Discussion 3 </vt:lpstr>
      <vt:lpstr>Advantages and disadvantages of different approaches</vt:lpstr>
      <vt:lpstr>Acceptable error level</vt:lpstr>
      <vt:lpstr>Advantages and disadvantages of different confidence levels</vt:lpstr>
      <vt:lpstr>Sampling</vt:lpstr>
      <vt:lpstr>Typical plot sizes for forest inventories</vt:lpstr>
      <vt:lpstr>Scope: Carbon pools</vt:lpstr>
      <vt:lpstr>Equipment and technology</vt:lpstr>
      <vt:lpstr>Skills required for different technologies as part of CBM (Larrazabal and McCall, forthcoming)</vt:lpstr>
      <vt:lpstr>Advantages of electronic recording of data</vt:lpstr>
      <vt:lpstr>Disadvantages of electronic recording of data</vt:lpstr>
      <vt:lpstr>Discussion 4</vt:lpstr>
      <vt:lpstr>Frequency of measurements</vt:lpstr>
      <vt:lpstr>Outline of the lecture</vt:lpstr>
      <vt:lpstr>Monitoring other (noncarbon) variables</vt:lpstr>
      <vt:lpstr>Monitoring drivers of deforestation and forest degradation</vt:lpstr>
      <vt:lpstr>Outline of the lecture</vt:lpstr>
      <vt:lpstr>Integrating local data into a national database</vt:lpstr>
      <vt:lpstr>Example of integration of local data (1)</vt:lpstr>
      <vt:lpstr>Example of integration of local data (2)</vt:lpstr>
      <vt:lpstr>Technical difficulties in feeding CBM data into a national data base</vt:lpstr>
      <vt:lpstr>Outline of the lecture</vt:lpstr>
      <vt:lpstr>Verification and the basis for benefit sharing</vt:lpstr>
      <vt:lpstr>CBM and benefit sharing (1/2)</vt:lpstr>
      <vt:lpstr>CBM and benefit sharing (2/2)</vt:lpstr>
      <vt:lpstr>Outline of the lecture</vt:lpstr>
      <vt:lpstr>Costs of CBM (1/2)</vt:lpstr>
      <vt:lpstr>Costs of CBM (2/2)</vt:lpstr>
      <vt:lpstr>Outline of the lecture</vt:lpstr>
      <vt:lpstr>Planning a national CBM exercise</vt:lpstr>
      <vt:lpstr>Summary of steps to set up CBM schemes (1/4) </vt:lpstr>
      <vt:lpstr>Summary of steps to set up CBM schemes (2/4)</vt:lpstr>
      <vt:lpstr>Summary of steps to set up CBM schemes (3/4)</vt:lpstr>
      <vt:lpstr>Summary of steps to set up CBM schemes (4/4)</vt:lpstr>
      <vt:lpstr>Challenges of integration of CBM in NFMS</vt:lpstr>
      <vt:lpstr>In Summary</vt:lpstr>
      <vt:lpstr>Country examples and exercises</vt:lpstr>
      <vt:lpstr>Recommended modules as follow-up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Carter, Sarah</cp:lastModifiedBy>
  <cp:revision>901</cp:revision>
  <dcterms:created xsi:type="dcterms:W3CDTF">2011-09-29T08:30:03Z</dcterms:created>
  <dcterms:modified xsi:type="dcterms:W3CDTF">2017-04-26T12:32:16Z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